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60" r:id="rId5"/>
    <p:sldId id="262" r:id="rId6"/>
    <p:sldId id="263" r:id="rId7"/>
    <p:sldId id="268" r:id="rId8"/>
    <p:sldId id="270" r:id="rId9"/>
    <p:sldId id="267" r:id="rId10"/>
    <p:sldId id="271" r:id="rId11"/>
    <p:sldId id="272" r:id="rId12"/>
    <p:sldId id="273" r:id="rId13"/>
    <p:sldId id="274" r:id="rId14"/>
    <p:sldId id="275" r:id="rId15"/>
    <p:sldId id="276" r:id="rId16"/>
    <p:sldId id="269" r:id="rId1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830A0"/>
    <a:srgbClr val="3B2252"/>
    <a:srgbClr val="FDF8FE"/>
    <a:srgbClr val="E7DFFD"/>
    <a:srgbClr val="B700D0"/>
    <a:srgbClr val="CDBDFB"/>
    <a:srgbClr val="EFB5F9"/>
    <a:srgbClr val="FAE7FD"/>
    <a:srgbClr val="2D1A3E"/>
    <a:srgbClr val="FCFB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2838BEF-8BB2-4498-84A7-C5851F593DF1}" styleName="Средний стиль 4 — акцент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Стиль из темы 1 - акцент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38B1855-1B75-4FBE-930C-398BA8C253C6}" styleName="Стиль из темы 2 - акцент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B4B98B0-60AC-42C2-AFA5-B58CD77FA1E5}" styleName="Светлый стиль 1 — акцент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FD0F851-EC5A-4D38-B0AD-8093EC10F338}" styleName="Светлый стиль 1 — акцент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9263" autoAdjust="0"/>
  </p:normalViewPr>
  <p:slideViewPr>
    <p:cSldViewPr snapToGrid="0">
      <p:cViewPr varScale="1">
        <p:scale>
          <a:sx n="77" d="100"/>
          <a:sy n="77" d="100"/>
        </p:scale>
        <p:origin x="91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868E86-EE6A-499C-AC0B-69A8C740706D}" type="datetimeFigureOut">
              <a:rPr lang="en-GB" smtClean="0"/>
              <a:t>27/10/2023</a:t>
            </a:fld>
            <a:endParaRPr lang="en-GB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GB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B89AE4-86E5-4489-8288-6DF5D33199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57006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this task, we’ve decided to choose one of the tabular methods – Tabular Q-learning. It is an RL algorithm that stores the Q-values of all possible state-action pairs in a table. An ideal use case for this category of methods would be a small and discrete state and action space – which is needed to represent them as a table</a:t>
            </a:r>
            <a:endParaRPr lang="en-GB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B89AE4-86E5-4489-8288-6DF5D33199A2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71617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B89AE4-86E5-4489-8288-6DF5D33199A2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07218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B89AE4-86E5-4489-8288-6DF5D33199A2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83451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B89AE4-86E5-4489-8288-6DF5D33199A2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79347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B89AE4-86E5-4489-8288-6DF5D33199A2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32971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B89AE4-86E5-4489-8288-6DF5D33199A2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82414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B89AE4-86E5-4489-8288-6DF5D33199A2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13298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B89AE4-86E5-4489-8288-6DF5D33199A2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020740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A1AC5EA-2FFD-91DD-EDA7-49BF69AE6A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GB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ABDED65-7C85-C2F3-FD01-1F39610BE3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GB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88D8D4D-3653-8347-087B-D7A60D2781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72A0A-7282-41FB-83BC-34BAFA4871F9}" type="datetime1">
              <a:rPr lang="en-GB" smtClean="0"/>
              <a:t>27/10/2023</a:t>
            </a:fld>
            <a:endParaRPr lang="en-GB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B729701-531E-BC70-1D01-96B664FB1C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A16C2C5-3A6D-21F7-4BBC-CF3701A997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9C6D3-2C63-45CA-A518-D1F74F40A64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77781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0353C0C-FDCB-8278-136A-1D681F9C6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GB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578B25CC-A732-6A7A-F57E-8BD0F24633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GB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C7E383E-4171-F6CC-A5ED-D9B0BCB901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640CC3-ECA0-45CB-96B7-EBD20874658E}" type="datetime1">
              <a:rPr lang="en-GB" smtClean="0"/>
              <a:t>27/10/2023</a:t>
            </a:fld>
            <a:endParaRPr lang="en-GB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2132CFA-B856-1C04-FE51-5921761B78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4A5B10F-CAB3-0ACA-31D0-D85E2B6F2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9C6D3-2C63-45CA-A518-D1F74F40A64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45473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418671A5-8143-3DB8-6924-27BDC563A7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GB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F7EFF01D-84A4-1D60-884D-B5BD30F318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GB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78E4D9A-C4D7-9B6B-A287-E9F9902E4E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7C93A-19A8-4DE4-B7E2-1E397D2967E8}" type="datetime1">
              <a:rPr lang="en-GB" smtClean="0"/>
              <a:t>27/10/2023</a:t>
            </a:fld>
            <a:endParaRPr lang="en-GB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39D0657-29A3-7CC9-BB1E-35CCBBB506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2B9AD57-78BD-9D1B-D91F-4B1F4C23D2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9C6D3-2C63-45CA-A518-D1F74F40A64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26129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4F17002-F4BA-8E95-F4AE-E6CDC9D26B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GB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2814A7F-A403-95CD-EF41-E90731A22F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GB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ECA5FBC-C43B-C1A8-7815-CAD2496558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EEA45-C67B-440E-8E32-ECC1104CA81B}" type="datetime1">
              <a:rPr lang="en-GB" smtClean="0"/>
              <a:t>27/10/2023</a:t>
            </a:fld>
            <a:endParaRPr lang="en-GB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36BA33B-BA01-2D42-EFB7-1DB9A2E258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0B7462D-D426-AA25-7179-438D8D5B78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9C6D3-2C63-45CA-A518-D1F74F40A64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23682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3DE950A-B4DE-B07C-7B82-BE4BE60D85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GB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69C62DC-E3A7-9100-D294-54BB990B67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515370D-A2D8-D856-A4FF-AFA8120A7D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9BBE0-F491-47C3-BC2D-D880D14E85D5}" type="datetime1">
              <a:rPr lang="en-GB" smtClean="0"/>
              <a:t>27/10/2023</a:t>
            </a:fld>
            <a:endParaRPr lang="en-GB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82F94A8-FF54-312B-8F52-35FFD9F30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F582FF2-6BE8-B43A-FBF4-A2ECD5789A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9C6D3-2C63-45CA-A518-D1F74F40A64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51901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D24A591-F7A2-CCA9-1E8B-8955FF8E21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GB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FE631D1-B249-5182-DA5A-E52478AD1C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GB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87C2202D-97E2-753A-E2B5-04C7BDF8B3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GB"/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43F2FCC-BE82-1495-859B-B5DA435991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62717-14E0-48D7-96A7-8C35B29D3B73}" type="datetime1">
              <a:rPr lang="en-GB" smtClean="0"/>
              <a:t>27/10/2023</a:t>
            </a:fld>
            <a:endParaRPr lang="en-GB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F112DE64-D6D2-D21E-3EF8-765BF3C9F3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ACEC947-F66A-72C0-E4BB-53FB115AC6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9C6D3-2C63-45CA-A518-D1F74F40A64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72094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63EFDB4-AD67-544A-B34E-6B1EDAAB68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GB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6CD1649-FE5F-36F7-274B-E78F83175D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2A41838-6FE3-416B-DC84-B73AD53862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GB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2F25DFB1-A8A6-C1EC-F36D-4307F3ABED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D156CBA3-65EB-3FD7-5FA8-D5DA3BF773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GB"/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0B8A6A6F-27C1-DC05-DA2D-2F0BC35A0C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1003DE-F104-4B37-8441-4C052961889D}" type="datetime1">
              <a:rPr lang="en-GB" smtClean="0"/>
              <a:t>27/10/2023</a:t>
            </a:fld>
            <a:endParaRPr lang="en-GB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D2B9E471-33FE-296F-FC91-B21E9736F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61E41E53-D45C-B1A2-AB52-F7C8271D2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9C6D3-2C63-45CA-A518-D1F74F40A64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94445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061FEC8-6AEE-AE0A-A7FF-AA68CEF14A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GB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450B58B4-B0C6-97A5-252B-C8B85B1338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B3499-0C55-445B-9548-0AAA0039A2B2}" type="datetime1">
              <a:rPr lang="en-GB" smtClean="0"/>
              <a:t>27/10/2023</a:t>
            </a:fld>
            <a:endParaRPr lang="en-GB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7EB09B9C-D9A2-F490-31B6-EE62D4D668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5AB0DEC-5CF4-C02A-6240-7FE03029FA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9C6D3-2C63-45CA-A518-D1F74F40A64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37767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275D2CF0-8FBD-83D8-A6C3-BE46EBE710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AD0CC-4018-431B-B233-8D974471C776}" type="datetime1">
              <a:rPr lang="en-GB" smtClean="0"/>
              <a:t>27/10/2023</a:t>
            </a:fld>
            <a:endParaRPr lang="en-GB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2B5E9B29-58EA-8B43-E1FB-3A0A25DCC9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8822EC4-FAFF-78AE-D596-5E9F5272C9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9C6D3-2C63-45CA-A518-D1F74F40A64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4434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56CB019-FE18-814E-DB7B-62D0469045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GB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6D8B978-461E-AEEB-8814-E0A987D9E7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GB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AB917834-3218-F59E-3682-5D0B650A8C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FC84997-2FA2-F40D-DB02-6B80F0A62B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A1E3E-D035-43F3-99BC-0FC98CB6D06C}" type="datetime1">
              <a:rPr lang="en-GB" smtClean="0"/>
              <a:t>27/10/2023</a:t>
            </a:fld>
            <a:endParaRPr lang="en-GB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36FC081-2BE3-08B8-E082-63183234A3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7E5BE05-C4D9-E3CB-4193-DB1BEAF872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9C6D3-2C63-45CA-A518-D1F74F40A64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07261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84BA34B-2B2E-359A-4304-FD8A9B152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GB"/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A4422249-5933-8A65-7A9B-528983EBCD2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F72A9DC-CB30-8C99-698A-14A2B78758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CB8B595-4BA1-A122-4B13-61E7B09C91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1BC0F-13C1-4E5D-91E5-3081B0688698}" type="datetime1">
              <a:rPr lang="en-GB" smtClean="0"/>
              <a:t>27/10/2023</a:t>
            </a:fld>
            <a:endParaRPr lang="en-GB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F48C5D2-81F4-2725-899A-8EC203C130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7F38DD1-D3FC-2AFD-BD3D-0F5201ABF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9C6D3-2C63-45CA-A518-D1F74F40A64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40818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46FA858-6694-BEE8-FBCD-8B31FF8D55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GB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4B36DD2-F1D7-673C-ED44-EB67F4343E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GB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268496D-E3FD-969F-6139-FAACDF9F5B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087B24-C14F-449B-A10C-8D703316C823}" type="datetime1">
              <a:rPr lang="en-GB" smtClean="0"/>
              <a:t>27/10/2023</a:t>
            </a:fld>
            <a:endParaRPr lang="en-GB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405B75D-D430-796F-FD6D-CA3B201F90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AFBCAD3-EEA3-C0EA-0B34-261FACF876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F9C6D3-2C63-45CA-A518-D1F74F40A64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88203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github.com/ArtemVergazov/tic_tac_rl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Группа 40">
            <a:extLst>
              <a:ext uri="{FF2B5EF4-FFF2-40B4-BE49-F238E27FC236}">
                <a16:creationId xmlns:a16="http://schemas.microsoft.com/office/drawing/2014/main" id="{1344DF13-E6B1-CB5E-C076-450BFA7B1FEA}"/>
              </a:ext>
            </a:extLst>
          </p:cNvPr>
          <p:cNvGrpSpPr/>
          <p:nvPr/>
        </p:nvGrpSpPr>
        <p:grpSpPr>
          <a:xfrm>
            <a:off x="346228" y="430094"/>
            <a:ext cx="5790269" cy="6014622"/>
            <a:chOff x="142041" y="138857"/>
            <a:chExt cx="6383046" cy="6630367"/>
          </a:xfrm>
          <a:gradFill flip="none" rotWithShape="1">
            <a:gsLst>
              <a:gs pos="0">
                <a:srgbClr val="CDBDFB"/>
              </a:gs>
              <a:gs pos="50000">
                <a:srgbClr val="E7DFFD"/>
              </a:gs>
              <a:gs pos="100000">
                <a:srgbClr val="FCFBFF"/>
              </a:gs>
            </a:gsLst>
            <a:lin ang="0" scaled="1"/>
            <a:tileRect/>
          </a:gradFill>
        </p:grpSpPr>
        <p:sp>
          <p:nvSpPr>
            <p:cNvPr id="4" name="Прямоугольник: скругленные углы 3">
              <a:extLst>
                <a:ext uri="{FF2B5EF4-FFF2-40B4-BE49-F238E27FC236}">
                  <a16:creationId xmlns:a16="http://schemas.microsoft.com/office/drawing/2014/main" id="{AE9CB13E-3C82-C72B-D43B-BF7905CDA277}"/>
                </a:ext>
              </a:extLst>
            </p:cNvPr>
            <p:cNvSpPr/>
            <p:nvPr/>
          </p:nvSpPr>
          <p:spPr>
            <a:xfrm flipV="1">
              <a:off x="142041" y="138857"/>
              <a:ext cx="1116003" cy="1116003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Прямоугольник: скругленные углы 4">
              <a:extLst>
                <a:ext uri="{FF2B5EF4-FFF2-40B4-BE49-F238E27FC236}">
                  <a16:creationId xmlns:a16="http://schemas.microsoft.com/office/drawing/2014/main" id="{3D0DF08F-FEC6-F06E-4B10-360D1CDF2554}"/>
                </a:ext>
              </a:extLst>
            </p:cNvPr>
            <p:cNvSpPr/>
            <p:nvPr/>
          </p:nvSpPr>
          <p:spPr>
            <a:xfrm flipV="1">
              <a:off x="143566" y="1509432"/>
              <a:ext cx="1116003" cy="1116003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Прямоугольник: скругленные углы 6">
              <a:extLst>
                <a:ext uri="{FF2B5EF4-FFF2-40B4-BE49-F238E27FC236}">
                  <a16:creationId xmlns:a16="http://schemas.microsoft.com/office/drawing/2014/main" id="{17CECE37-0EEC-469A-E4D1-D42763FBCE6F}"/>
                </a:ext>
              </a:extLst>
            </p:cNvPr>
            <p:cNvSpPr/>
            <p:nvPr/>
          </p:nvSpPr>
          <p:spPr>
            <a:xfrm flipV="1">
              <a:off x="161888" y="2880008"/>
              <a:ext cx="1116003" cy="1116003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Прямоугольник: скругленные углы 7">
              <a:extLst>
                <a:ext uri="{FF2B5EF4-FFF2-40B4-BE49-F238E27FC236}">
                  <a16:creationId xmlns:a16="http://schemas.microsoft.com/office/drawing/2014/main" id="{D90BB1FE-E13D-ABDC-3D51-FA83F78FE6EA}"/>
                </a:ext>
              </a:extLst>
            </p:cNvPr>
            <p:cNvSpPr/>
            <p:nvPr/>
          </p:nvSpPr>
          <p:spPr>
            <a:xfrm flipV="1">
              <a:off x="172573" y="4250583"/>
              <a:ext cx="1116003" cy="1116003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Прямоугольник: скругленные углы 8">
              <a:extLst>
                <a:ext uri="{FF2B5EF4-FFF2-40B4-BE49-F238E27FC236}">
                  <a16:creationId xmlns:a16="http://schemas.microsoft.com/office/drawing/2014/main" id="{0A19AC0A-8D62-4812-D3AA-1E10732C6882}"/>
                </a:ext>
              </a:extLst>
            </p:cNvPr>
            <p:cNvSpPr/>
            <p:nvPr/>
          </p:nvSpPr>
          <p:spPr>
            <a:xfrm flipV="1">
              <a:off x="174101" y="5621160"/>
              <a:ext cx="1116003" cy="1116003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Прямоугольник: скругленные углы 19">
              <a:extLst>
                <a:ext uri="{FF2B5EF4-FFF2-40B4-BE49-F238E27FC236}">
                  <a16:creationId xmlns:a16="http://schemas.microsoft.com/office/drawing/2014/main" id="{BD456BE4-E0B2-4CF9-65B7-B28D2F7C6C47}"/>
                </a:ext>
              </a:extLst>
            </p:cNvPr>
            <p:cNvSpPr/>
            <p:nvPr/>
          </p:nvSpPr>
          <p:spPr>
            <a:xfrm flipV="1">
              <a:off x="1444298" y="158704"/>
              <a:ext cx="1116003" cy="1116003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Прямоугольник: скругленные углы 20">
              <a:extLst>
                <a:ext uri="{FF2B5EF4-FFF2-40B4-BE49-F238E27FC236}">
                  <a16:creationId xmlns:a16="http://schemas.microsoft.com/office/drawing/2014/main" id="{CF99611F-489B-8699-7449-0DF137B20601}"/>
                </a:ext>
              </a:extLst>
            </p:cNvPr>
            <p:cNvSpPr/>
            <p:nvPr/>
          </p:nvSpPr>
          <p:spPr>
            <a:xfrm flipV="1">
              <a:off x="1445823" y="1529279"/>
              <a:ext cx="1116003" cy="1116003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" name="Прямоугольник: скругленные углы 21">
              <a:extLst>
                <a:ext uri="{FF2B5EF4-FFF2-40B4-BE49-F238E27FC236}">
                  <a16:creationId xmlns:a16="http://schemas.microsoft.com/office/drawing/2014/main" id="{35A62B62-B250-9FE0-1A67-E08084AB807F}"/>
                </a:ext>
              </a:extLst>
            </p:cNvPr>
            <p:cNvSpPr/>
            <p:nvPr/>
          </p:nvSpPr>
          <p:spPr>
            <a:xfrm flipV="1">
              <a:off x="1464145" y="2899855"/>
              <a:ext cx="1116003" cy="1116003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Прямоугольник: скругленные углы 22">
              <a:extLst>
                <a:ext uri="{FF2B5EF4-FFF2-40B4-BE49-F238E27FC236}">
                  <a16:creationId xmlns:a16="http://schemas.microsoft.com/office/drawing/2014/main" id="{34FF1EB6-7DF9-452C-84D7-6947127C1405}"/>
                </a:ext>
              </a:extLst>
            </p:cNvPr>
            <p:cNvSpPr/>
            <p:nvPr/>
          </p:nvSpPr>
          <p:spPr>
            <a:xfrm flipV="1">
              <a:off x="1474831" y="4270430"/>
              <a:ext cx="1116003" cy="1116003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Прямоугольник: скругленные углы 23">
              <a:extLst>
                <a:ext uri="{FF2B5EF4-FFF2-40B4-BE49-F238E27FC236}">
                  <a16:creationId xmlns:a16="http://schemas.microsoft.com/office/drawing/2014/main" id="{FA11B573-7817-BDC3-626A-E202C59A0D48}"/>
                </a:ext>
              </a:extLst>
            </p:cNvPr>
            <p:cNvSpPr/>
            <p:nvPr/>
          </p:nvSpPr>
          <p:spPr>
            <a:xfrm flipV="1">
              <a:off x="1476359" y="5641006"/>
              <a:ext cx="1116003" cy="1116003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Прямоугольник: скругленные углы 24">
              <a:extLst>
                <a:ext uri="{FF2B5EF4-FFF2-40B4-BE49-F238E27FC236}">
                  <a16:creationId xmlns:a16="http://schemas.microsoft.com/office/drawing/2014/main" id="{FE3684CF-22E1-BE63-03D6-F5A98A6712F1}"/>
                </a:ext>
              </a:extLst>
            </p:cNvPr>
            <p:cNvSpPr/>
            <p:nvPr/>
          </p:nvSpPr>
          <p:spPr>
            <a:xfrm flipV="1">
              <a:off x="2746556" y="169391"/>
              <a:ext cx="1116003" cy="1116003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Прямоугольник: скругленные углы 25">
              <a:extLst>
                <a:ext uri="{FF2B5EF4-FFF2-40B4-BE49-F238E27FC236}">
                  <a16:creationId xmlns:a16="http://schemas.microsoft.com/office/drawing/2014/main" id="{8E257503-B3B3-2331-D03E-C1AE1700A663}"/>
                </a:ext>
              </a:extLst>
            </p:cNvPr>
            <p:cNvSpPr/>
            <p:nvPr/>
          </p:nvSpPr>
          <p:spPr>
            <a:xfrm flipV="1">
              <a:off x="2748081" y="1539967"/>
              <a:ext cx="1116003" cy="1116003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Прямоугольник: скругленные углы 26">
              <a:extLst>
                <a:ext uri="{FF2B5EF4-FFF2-40B4-BE49-F238E27FC236}">
                  <a16:creationId xmlns:a16="http://schemas.microsoft.com/office/drawing/2014/main" id="{06DE33D9-1F6F-A1E7-1CE6-F5B1354E788C}"/>
                </a:ext>
              </a:extLst>
            </p:cNvPr>
            <p:cNvSpPr/>
            <p:nvPr/>
          </p:nvSpPr>
          <p:spPr>
            <a:xfrm flipV="1">
              <a:off x="2766403" y="2910542"/>
              <a:ext cx="1116003" cy="1116003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Прямоугольник: скругленные углы 27">
              <a:extLst>
                <a:ext uri="{FF2B5EF4-FFF2-40B4-BE49-F238E27FC236}">
                  <a16:creationId xmlns:a16="http://schemas.microsoft.com/office/drawing/2014/main" id="{FDBE9E84-4A26-02BD-F93C-A8358BC0C849}"/>
                </a:ext>
              </a:extLst>
            </p:cNvPr>
            <p:cNvSpPr/>
            <p:nvPr/>
          </p:nvSpPr>
          <p:spPr>
            <a:xfrm flipV="1">
              <a:off x="2777088" y="4281118"/>
              <a:ext cx="1116003" cy="1116003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" name="Прямоугольник: скругленные углы 28">
              <a:extLst>
                <a:ext uri="{FF2B5EF4-FFF2-40B4-BE49-F238E27FC236}">
                  <a16:creationId xmlns:a16="http://schemas.microsoft.com/office/drawing/2014/main" id="{F08042F5-BC79-DC95-A46B-56998418A0CE}"/>
                </a:ext>
              </a:extLst>
            </p:cNvPr>
            <p:cNvSpPr/>
            <p:nvPr/>
          </p:nvSpPr>
          <p:spPr>
            <a:xfrm flipV="1">
              <a:off x="2778616" y="5651694"/>
              <a:ext cx="1116003" cy="1116003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Прямоугольник: скругленные углы 29">
              <a:extLst>
                <a:ext uri="{FF2B5EF4-FFF2-40B4-BE49-F238E27FC236}">
                  <a16:creationId xmlns:a16="http://schemas.microsoft.com/office/drawing/2014/main" id="{4F270B8C-394A-D93A-6AE7-512824DFB8FD}"/>
                </a:ext>
              </a:extLst>
            </p:cNvPr>
            <p:cNvSpPr/>
            <p:nvPr/>
          </p:nvSpPr>
          <p:spPr>
            <a:xfrm flipV="1">
              <a:off x="4057972" y="170918"/>
              <a:ext cx="1116003" cy="1116003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1" name="Прямоугольник: скругленные углы 30">
              <a:extLst>
                <a:ext uri="{FF2B5EF4-FFF2-40B4-BE49-F238E27FC236}">
                  <a16:creationId xmlns:a16="http://schemas.microsoft.com/office/drawing/2014/main" id="{6EC92496-C661-65E1-881B-52B3F039E1B4}"/>
                </a:ext>
              </a:extLst>
            </p:cNvPr>
            <p:cNvSpPr/>
            <p:nvPr/>
          </p:nvSpPr>
          <p:spPr>
            <a:xfrm flipV="1">
              <a:off x="4059497" y="1541494"/>
              <a:ext cx="1116003" cy="1116003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" name="Прямоугольник: скругленные углы 31">
              <a:extLst>
                <a:ext uri="{FF2B5EF4-FFF2-40B4-BE49-F238E27FC236}">
                  <a16:creationId xmlns:a16="http://schemas.microsoft.com/office/drawing/2014/main" id="{FDF2FE2A-CD90-F096-EE5A-D09D6F6A036F}"/>
                </a:ext>
              </a:extLst>
            </p:cNvPr>
            <p:cNvSpPr/>
            <p:nvPr/>
          </p:nvSpPr>
          <p:spPr>
            <a:xfrm flipV="1">
              <a:off x="4077819" y="2912069"/>
              <a:ext cx="1116003" cy="1116003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Прямоугольник: скругленные углы 32">
              <a:extLst>
                <a:ext uri="{FF2B5EF4-FFF2-40B4-BE49-F238E27FC236}">
                  <a16:creationId xmlns:a16="http://schemas.microsoft.com/office/drawing/2014/main" id="{907ABCB9-A803-490D-8592-4B7C5BE4E7AB}"/>
                </a:ext>
              </a:extLst>
            </p:cNvPr>
            <p:cNvSpPr/>
            <p:nvPr/>
          </p:nvSpPr>
          <p:spPr>
            <a:xfrm flipV="1">
              <a:off x="4088505" y="4282645"/>
              <a:ext cx="1116003" cy="1116003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Прямоугольник: скругленные углы 33">
              <a:extLst>
                <a:ext uri="{FF2B5EF4-FFF2-40B4-BE49-F238E27FC236}">
                  <a16:creationId xmlns:a16="http://schemas.microsoft.com/office/drawing/2014/main" id="{F8A8C555-1EB1-78BB-851B-AF33C06AD24F}"/>
                </a:ext>
              </a:extLst>
            </p:cNvPr>
            <p:cNvSpPr/>
            <p:nvPr/>
          </p:nvSpPr>
          <p:spPr>
            <a:xfrm flipV="1">
              <a:off x="4090033" y="5653221"/>
              <a:ext cx="1116003" cy="1116003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" name="Прямоугольник: скругленные углы 34">
              <a:extLst>
                <a:ext uri="{FF2B5EF4-FFF2-40B4-BE49-F238E27FC236}">
                  <a16:creationId xmlns:a16="http://schemas.microsoft.com/office/drawing/2014/main" id="{F9876E2C-8E3E-5AD9-4107-84C056F4FCCB}"/>
                </a:ext>
              </a:extLst>
            </p:cNvPr>
            <p:cNvSpPr/>
            <p:nvPr/>
          </p:nvSpPr>
          <p:spPr>
            <a:xfrm flipV="1">
              <a:off x="5377023" y="170918"/>
              <a:ext cx="1116003" cy="1116003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6" name="Прямоугольник: скругленные углы 35">
              <a:extLst>
                <a:ext uri="{FF2B5EF4-FFF2-40B4-BE49-F238E27FC236}">
                  <a16:creationId xmlns:a16="http://schemas.microsoft.com/office/drawing/2014/main" id="{893ADD62-AFD4-1A79-85D3-8616529D0A02}"/>
                </a:ext>
              </a:extLst>
            </p:cNvPr>
            <p:cNvSpPr/>
            <p:nvPr/>
          </p:nvSpPr>
          <p:spPr>
            <a:xfrm flipV="1">
              <a:off x="5378548" y="1541494"/>
              <a:ext cx="1116003" cy="1116003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" name="Прямоугольник: скругленные углы 36">
              <a:extLst>
                <a:ext uri="{FF2B5EF4-FFF2-40B4-BE49-F238E27FC236}">
                  <a16:creationId xmlns:a16="http://schemas.microsoft.com/office/drawing/2014/main" id="{48BBBA8D-3312-601B-80D3-36CAD4E2405D}"/>
                </a:ext>
              </a:extLst>
            </p:cNvPr>
            <p:cNvSpPr/>
            <p:nvPr/>
          </p:nvSpPr>
          <p:spPr>
            <a:xfrm flipV="1">
              <a:off x="5396870" y="2912069"/>
              <a:ext cx="1116003" cy="1116003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" name="Прямоугольник: скругленные углы 37">
              <a:extLst>
                <a:ext uri="{FF2B5EF4-FFF2-40B4-BE49-F238E27FC236}">
                  <a16:creationId xmlns:a16="http://schemas.microsoft.com/office/drawing/2014/main" id="{6AE46059-E642-47BA-9C70-51F2D9737658}"/>
                </a:ext>
              </a:extLst>
            </p:cNvPr>
            <p:cNvSpPr/>
            <p:nvPr/>
          </p:nvSpPr>
          <p:spPr>
            <a:xfrm flipV="1">
              <a:off x="5407556" y="4282645"/>
              <a:ext cx="1116003" cy="1116003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" name="Прямоугольник: скругленные углы 38">
              <a:extLst>
                <a:ext uri="{FF2B5EF4-FFF2-40B4-BE49-F238E27FC236}">
                  <a16:creationId xmlns:a16="http://schemas.microsoft.com/office/drawing/2014/main" id="{FFCB533E-A181-09CE-2ED9-4C4C9F590856}"/>
                </a:ext>
              </a:extLst>
            </p:cNvPr>
            <p:cNvSpPr/>
            <p:nvPr/>
          </p:nvSpPr>
          <p:spPr>
            <a:xfrm flipV="1">
              <a:off x="5409084" y="5653221"/>
              <a:ext cx="1116003" cy="1116003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43" name="Круг: прозрачная заливка 42">
            <a:extLst>
              <a:ext uri="{FF2B5EF4-FFF2-40B4-BE49-F238E27FC236}">
                <a16:creationId xmlns:a16="http://schemas.microsoft.com/office/drawing/2014/main" id="{E21A2ED0-220E-BECA-7FB1-95E2D6BCFAA2}"/>
              </a:ext>
            </a:extLst>
          </p:cNvPr>
          <p:cNvSpPr/>
          <p:nvPr/>
        </p:nvSpPr>
        <p:spPr>
          <a:xfrm>
            <a:off x="1669004" y="1808999"/>
            <a:ext cx="760611" cy="760611"/>
          </a:xfrm>
          <a:prstGeom prst="donut">
            <a:avLst/>
          </a:prstGeom>
          <a:solidFill>
            <a:srgbClr val="CDBDF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773D9BD-7F35-4A8B-78C2-07B7DB56E2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08700" y="1757779"/>
            <a:ext cx="9507984" cy="3000652"/>
          </a:xfrm>
        </p:spPr>
        <p:txBody>
          <a:bodyPr anchor="ctr">
            <a:normAutofit fontScale="90000"/>
          </a:bodyPr>
          <a:lstStyle/>
          <a:p>
            <a:pPr algn="r"/>
            <a:r>
              <a:rPr lang="en-US" sz="12500" b="1" dirty="0">
                <a:solidFill>
                  <a:srgbClr val="5830A0"/>
                </a:solidFill>
                <a:latin typeface="Franklin Gothic Medium" panose="020B0603020102020204" pitchFamily="34" charset="0"/>
              </a:rPr>
              <a:t>Tic-Tac-RL </a:t>
            </a:r>
            <a:r>
              <a:rPr lang="en-US" sz="12600" b="1" dirty="0">
                <a:solidFill>
                  <a:srgbClr val="2D1A3E"/>
                </a:solidFill>
                <a:latin typeface="Franklin Gothic Medium" panose="020B0603020102020204" pitchFamily="34" charset="0"/>
              </a:rPr>
              <a:t>5x5</a:t>
            </a:r>
            <a:br>
              <a:rPr lang="en-US" dirty="0">
                <a:latin typeface="Franklin Gothic Medium" panose="020B0603020102020204" pitchFamily="34" charset="0"/>
              </a:rPr>
            </a:br>
            <a:r>
              <a:rPr lang="en-US" sz="3600" dirty="0">
                <a:solidFill>
                  <a:srgbClr val="2D1A3E"/>
                </a:solidFill>
                <a:latin typeface="Franklin Gothic Medium" panose="020B0603020102020204" pitchFamily="34" charset="0"/>
              </a:rPr>
              <a:t>RL agents learn to play 5x5 tic-tac-toe using Q-table</a:t>
            </a:r>
            <a:endParaRPr lang="en-GB" dirty="0">
              <a:solidFill>
                <a:srgbClr val="2D1A3E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48A5838-B4E3-8B88-6CF5-93F22BC3C5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256640" y="4727478"/>
            <a:ext cx="11609378" cy="1500207"/>
          </a:xfrm>
        </p:spPr>
        <p:txBody>
          <a:bodyPr>
            <a:normAutofit/>
          </a:bodyPr>
          <a:lstStyle/>
          <a:p>
            <a:pPr algn="r"/>
            <a:r>
              <a:rPr lang="en-US" sz="2800" dirty="0">
                <a:solidFill>
                  <a:srgbClr val="5830A0"/>
                </a:solidFill>
                <a:latin typeface="Franklin Gothic Medium" panose="020B0603020102020204" pitchFamily="34" charset="0"/>
              </a:rPr>
              <a:t>Denis </a:t>
            </a:r>
            <a:r>
              <a:rPr lang="en-US" sz="2800" dirty="0" err="1">
                <a:solidFill>
                  <a:srgbClr val="5830A0"/>
                </a:solidFill>
                <a:latin typeface="Franklin Gothic Medium" panose="020B0603020102020204" pitchFamily="34" charset="0"/>
              </a:rPr>
              <a:t>Grankin</a:t>
            </a:r>
            <a:r>
              <a:rPr lang="en-US" sz="2800" dirty="0">
                <a:solidFill>
                  <a:srgbClr val="5830A0"/>
                </a:solidFill>
                <a:latin typeface="Franklin Gothic Medium" panose="020B0603020102020204" pitchFamily="34" charset="0"/>
              </a:rPr>
              <a:t>, Artem </a:t>
            </a:r>
            <a:r>
              <a:rPr lang="en-US" sz="2800" dirty="0" err="1">
                <a:solidFill>
                  <a:srgbClr val="5830A0"/>
                </a:solidFill>
                <a:latin typeface="Franklin Gothic Medium" panose="020B0603020102020204" pitchFamily="34" charset="0"/>
              </a:rPr>
              <a:t>Vergazov</a:t>
            </a:r>
            <a:r>
              <a:rPr lang="en-US" sz="2800" dirty="0">
                <a:solidFill>
                  <a:srgbClr val="5830A0"/>
                </a:solidFill>
                <a:latin typeface="Franklin Gothic Medium" panose="020B0603020102020204" pitchFamily="34" charset="0"/>
              </a:rPr>
              <a:t>, Anna Shkromada</a:t>
            </a:r>
          </a:p>
          <a:p>
            <a:pPr algn="r"/>
            <a:r>
              <a:rPr lang="en-US" sz="2800" dirty="0">
                <a:solidFill>
                  <a:srgbClr val="2D1A3E"/>
                </a:solidFill>
                <a:latin typeface="Franklin Gothic Medium" panose="020B0603020102020204" pitchFamily="34" charset="0"/>
              </a:rPr>
              <a:t>Reinforcement Learning, 2023</a:t>
            </a:r>
            <a:endParaRPr lang="en-GB" sz="2800" dirty="0">
              <a:solidFill>
                <a:srgbClr val="2D1A3E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42" name="Знак умножения 41">
            <a:extLst>
              <a:ext uri="{FF2B5EF4-FFF2-40B4-BE49-F238E27FC236}">
                <a16:creationId xmlns:a16="http://schemas.microsoft.com/office/drawing/2014/main" id="{1EC54407-5F25-0B9E-0EA9-01C1B1B6BF53}"/>
              </a:ext>
            </a:extLst>
          </p:cNvPr>
          <p:cNvSpPr/>
          <p:nvPr/>
        </p:nvSpPr>
        <p:spPr>
          <a:xfrm>
            <a:off x="239698" y="323562"/>
            <a:ext cx="1242874" cy="1242874"/>
          </a:xfrm>
          <a:prstGeom prst="mathMultiply">
            <a:avLst/>
          </a:prstGeom>
          <a:solidFill>
            <a:srgbClr val="2D1A3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Номер слайда 45">
            <a:extLst>
              <a:ext uri="{FF2B5EF4-FFF2-40B4-BE49-F238E27FC236}">
                <a16:creationId xmlns:a16="http://schemas.microsoft.com/office/drawing/2014/main" id="{DCD8B08E-3930-1567-E8F1-7395976EF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9C6D3-2C63-45CA-A518-D1F74F40A649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87473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Блок-схема: процесс 24">
            <a:extLst>
              <a:ext uri="{FF2B5EF4-FFF2-40B4-BE49-F238E27FC236}">
                <a16:creationId xmlns:a16="http://schemas.microsoft.com/office/drawing/2014/main" id="{29456AA7-2C0D-9987-AFAD-C309E919A9BA}"/>
              </a:ext>
            </a:extLst>
          </p:cNvPr>
          <p:cNvSpPr/>
          <p:nvPr/>
        </p:nvSpPr>
        <p:spPr>
          <a:xfrm>
            <a:off x="0" y="0"/>
            <a:ext cx="12192000" cy="2062480"/>
          </a:xfrm>
          <a:prstGeom prst="flowChartProcess">
            <a:avLst/>
          </a:prstGeom>
          <a:gradFill flip="none" rotWithShape="1">
            <a:gsLst>
              <a:gs pos="0">
                <a:srgbClr val="CDBDFB"/>
              </a:gs>
              <a:gs pos="50000">
                <a:srgbClr val="E7DFFD"/>
              </a:gs>
              <a:gs pos="100000">
                <a:schemeClr val="bg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3EAAE0C0-8352-E378-36DD-44B73405EC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415925"/>
            <a:ext cx="10515600" cy="1325563"/>
          </a:xfrm>
        </p:spPr>
        <p:txBody>
          <a:bodyPr>
            <a:normAutofit/>
          </a:bodyPr>
          <a:lstStyle/>
          <a:p>
            <a:r>
              <a:rPr lang="en-US" sz="7000" b="1" dirty="0">
                <a:solidFill>
                  <a:srgbClr val="3B2252"/>
                </a:solidFill>
                <a:latin typeface="Franklin Gothic Medium" panose="020B0603020102020204" pitchFamily="34" charset="0"/>
              </a:rPr>
              <a:t>Results</a:t>
            </a:r>
            <a:endParaRPr lang="en-GB" sz="7000" b="1" dirty="0">
              <a:solidFill>
                <a:srgbClr val="3B2252"/>
              </a:solidFill>
              <a:latin typeface="Franklin Gothic Medium" panose="020B0603020102020204" pitchFamily="34" charset="0"/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2B22C742-FC9D-42F1-4725-BDA1D205F8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565" y="1772343"/>
            <a:ext cx="9223956" cy="3283790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79EB4946-2CC0-0306-6DBE-9CA016B82C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16160" y="1741097"/>
            <a:ext cx="1778000" cy="3299848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2BD3CC3F-84F2-F4C9-74DC-B854166AB550}"/>
              </a:ext>
            </a:extLst>
          </p:cNvPr>
          <p:cNvSpPr txBox="1"/>
          <p:nvPr/>
        </p:nvSpPr>
        <p:spPr>
          <a:xfrm>
            <a:off x="508000" y="5269915"/>
            <a:ext cx="1093216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3B2252"/>
                </a:solidFill>
                <a:latin typeface="Franklin Gothic Medium" panose="020B0603020102020204" pitchFamily="34" charset="0"/>
              </a:rPr>
              <a:t>At first, we’ve noticed that the agent was learning way too slow and decided to increase the number of iterations. Then, we’ve ran out of memory…</a:t>
            </a:r>
          </a:p>
        </p:txBody>
      </p:sp>
      <p:sp>
        <p:nvSpPr>
          <p:cNvPr id="31" name="Овал 30">
            <a:extLst>
              <a:ext uri="{FF2B5EF4-FFF2-40B4-BE49-F238E27FC236}">
                <a16:creationId xmlns:a16="http://schemas.microsoft.com/office/drawing/2014/main" id="{4D59C719-8A4F-36FE-4418-9BDF98611C68}"/>
              </a:ext>
            </a:extLst>
          </p:cNvPr>
          <p:cNvSpPr/>
          <p:nvPr/>
        </p:nvSpPr>
        <p:spPr>
          <a:xfrm>
            <a:off x="11529061" y="139148"/>
            <a:ext cx="497288" cy="497288"/>
          </a:xfrm>
          <a:prstGeom prst="ellipse">
            <a:avLst/>
          </a:prstGeom>
          <a:solidFill>
            <a:srgbClr val="58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100" dirty="0">
                <a:latin typeface="Franklin Gothic Medium" panose="020B0603020102020204" pitchFamily="34" charset="0"/>
              </a:rPr>
              <a:t>10</a:t>
            </a:r>
            <a:endParaRPr lang="en-GB" sz="1100" dirty="0">
              <a:latin typeface="Franklin Gothic Medium" panose="020B06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93175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Блок-схема: процесс 24">
            <a:extLst>
              <a:ext uri="{FF2B5EF4-FFF2-40B4-BE49-F238E27FC236}">
                <a16:creationId xmlns:a16="http://schemas.microsoft.com/office/drawing/2014/main" id="{29456AA7-2C0D-9987-AFAD-C309E919A9BA}"/>
              </a:ext>
            </a:extLst>
          </p:cNvPr>
          <p:cNvSpPr/>
          <p:nvPr/>
        </p:nvSpPr>
        <p:spPr>
          <a:xfrm>
            <a:off x="0" y="0"/>
            <a:ext cx="12192000" cy="2062480"/>
          </a:xfrm>
          <a:prstGeom prst="flowChartProcess">
            <a:avLst/>
          </a:prstGeom>
          <a:gradFill flip="none" rotWithShape="1">
            <a:gsLst>
              <a:gs pos="0">
                <a:srgbClr val="CDBDFB"/>
              </a:gs>
              <a:gs pos="50000">
                <a:srgbClr val="E7DFFD"/>
              </a:gs>
              <a:gs pos="100000">
                <a:schemeClr val="bg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3EAAE0C0-8352-E378-36DD-44B73405EC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415925"/>
            <a:ext cx="10515600" cy="1325563"/>
          </a:xfrm>
        </p:spPr>
        <p:txBody>
          <a:bodyPr>
            <a:normAutofit/>
          </a:bodyPr>
          <a:lstStyle/>
          <a:p>
            <a:r>
              <a:rPr lang="en-US" sz="7000" b="1" dirty="0">
                <a:solidFill>
                  <a:srgbClr val="3B2252"/>
                </a:solidFill>
                <a:latin typeface="Franklin Gothic Medium" panose="020B0603020102020204" pitchFamily="34" charset="0"/>
              </a:rPr>
              <a:t>Lessons learnt</a:t>
            </a:r>
            <a:endParaRPr lang="en-GB" sz="7000" b="1" dirty="0">
              <a:solidFill>
                <a:srgbClr val="3B2252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BD3CC3F-84F2-F4C9-74DC-B854166AB550}"/>
              </a:ext>
            </a:extLst>
          </p:cNvPr>
          <p:cNvSpPr txBox="1"/>
          <p:nvPr/>
        </p:nvSpPr>
        <p:spPr>
          <a:xfrm>
            <a:off x="6441440" y="1622475"/>
            <a:ext cx="498856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2D1A3E"/>
                </a:solidFill>
                <a:latin typeface="Franklin Gothic Medium" panose="020B0603020102020204" pitchFamily="34" charset="0"/>
              </a:rPr>
              <a:t>We’ve underestimated the actual amount of state-action pairs. Even though the grid is only 5x5 = 25 cells, all possible combinations for Q-table would take maximum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8712493-89BA-3573-FBC4-6F8E404A03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396" y="1786406"/>
            <a:ext cx="5375044" cy="2218974"/>
          </a:xfrm>
          <a:prstGeom prst="rect">
            <a:avLst/>
          </a:prstGeom>
          <a:ln w="57150">
            <a:solidFill>
              <a:srgbClr val="3B2252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5ED2A56-90F5-F1E7-2EAB-744F6B7FCB86}"/>
                  </a:ext>
                </a:extLst>
              </p:cNvPr>
              <p:cNvSpPr txBox="1"/>
              <p:nvPr/>
            </p:nvSpPr>
            <p:spPr>
              <a:xfrm>
                <a:off x="6502400" y="3591560"/>
                <a:ext cx="205665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8.47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11</m:t>
                          </m:r>
                        </m:sup>
                      </m:sSup>
                    </m:oMath>
                  </m:oMathPara>
                </a14:m>
                <a:endParaRPr lang="en-US" sz="2800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5ED2A56-90F5-F1E7-2EAB-744F6B7FCB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2400" y="3591560"/>
                <a:ext cx="2056652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F656A59D-BE41-6287-7641-1637420159E2}"/>
              </a:ext>
            </a:extLst>
          </p:cNvPr>
          <p:cNvSpPr txBox="1"/>
          <p:nvPr/>
        </p:nvSpPr>
        <p:spPr>
          <a:xfrm>
            <a:off x="8503920" y="3579614"/>
            <a:ext cx="26111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2D1A3E"/>
                </a:solidFill>
                <a:latin typeface="Franklin Gothic Medium" panose="020B0603020102020204" pitchFamily="34" charset="0"/>
              </a:rPr>
              <a:t>values to store.</a:t>
            </a:r>
            <a:endParaRPr lang="en-GB" sz="2400" dirty="0"/>
          </a:p>
        </p:txBody>
      </p: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99F8A60F-7BBD-C937-CA4F-84B6D840CB4F}"/>
              </a:ext>
            </a:extLst>
          </p:cNvPr>
          <p:cNvCxnSpPr/>
          <p:nvPr/>
        </p:nvCxnSpPr>
        <p:spPr>
          <a:xfrm>
            <a:off x="3271520" y="3322320"/>
            <a:ext cx="955040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15B4AE3-2B40-6AD3-2A77-CA6D72279173}"/>
              </a:ext>
            </a:extLst>
          </p:cNvPr>
          <p:cNvSpPr txBox="1"/>
          <p:nvPr/>
        </p:nvSpPr>
        <p:spPr>
          <a:xfrm>
            <a:off x="690880" y="4284395"/>
            <a:ext cx="106375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2D1A3E"/>
                </a:solidFill>
                <a:latin typeface="Franklin Gothic Medium" panose="020B0603020102020204" pitchFamily="34" charset="0"/>
              </a:rPr>
              <a:t>As a result, we’ve ran out of memory to store our huge Q-table.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AA9E09D-D813-C226-2931-B26A754C867A}"/>
                  </a:ext>
                </a:extLst>
              </p:cNvPr>
              <p:cNvSpPr txBox="1"/>
              <p:nvPr/>
            </p:nvSpPr>
            <p:spPr>
              <a:xfrm>
                <a:off x="660400" y="4843195"/>
                <a:ext cx="10637520" cy="138499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rgbClr val="2D1A3E"/>
                    </a:solidFill>
                    <a:latin typeface="Franklin Gothic Medium" panose="020B0603020102020204" pitchFamily="34" charset="0"/>
                  </a:rPr>
                  <a:t>Same situation was observed with 4x4 grid (</a:t>
                </a:r>
                <a14:m>
                  <m:oMath xmlns:m="http://schemas.openxmlformats.org/officeDocument/2006/math">
                    <m:r>
                      <a:rPr lang="en-US" sz="2800" i="1" dirty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sz="2800" b="0" i="1" dirty="0" smtClean="0">
                        <a:latin typeface="Cambria Math" panose="02040503050406030204" pitchFamily="18" charset="0"/>
                      </a:rPr>
                      <m:t>.3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7</m:t>
                        </m:r>
                      </m:sup>
                    </m:sSup>
                  </m:oMath>
                </a14:m>
                <a:r>
                  <a:rPr lang="en-US" sz="2800" dirty="0">
                    <a:solidFill>
                      <a:srgbClr val="2D1A3E"/>
                    </a:solidFill>
                    <a:latin typeface="Franklin Gothic Medium" panose="020B0603020102020204" pitchFamily="34" charset="0"/>
                  </a:rPr>
                  <a:t>values)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rgbClr val="2D1A3E"/>
                    </a:solidFill>
                    <a:latin typeface="Franklin Gothic Medium" panose="020B0603020102020204" pitchFamily="34" charset="0"/>
                  </a:rPr>
                  <a:t>For this task, we should have probably chosen DQN 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rgbClr val="2D1A3E"/>
                    </a:solidFill>
                    <a:latin typeface="Franklin Gothic Medium" panose="020B0603020102020204" pitchFamily="34" charset="0"/>
                  </a:rPr>
                  <a:t>3x3 grid (19683 values) seems to work fine.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AA9E09D-D813-C226-2931-B26A754C86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400" y="4843195"/>
                <a:ext cx="10637520" cy="1384995"/>
              </a:xfrm>
              <a:prstGeom prst="rect">
                <a:avLst/>
              </a:prstGeom>
              <a:blipFill>
                <a:blip r:embed="rId5"/>
                <a:stretch>
                  <a:fillRect l="-1032" t="-3947" b="-1140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91FBD80B-21DC-AD14-900D-FE9FA104F7F0}"/>
              </a:ext>
            </a:extLst>
          </p:cNvPr>
          <p:cNvSpPr txBox="1"/>
          <p:nvPr/>
        </p:nvSpPr>
        <p:spPr>
          <a:xfrm>
            <a:off x="9123680" y="5703054"/>
            <a:ext cx="23571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B700D0"/>
                </a:solidFill>
                <a:latin typeface="Franklin Gothic Medium" panose="020B0603020102020204" pitchFamily="34" charset="0"/>
              </a:rPr>
              <a:t>New plan….</a:t>
            </a:r>
          </a:p>
        </p:txBody>
      </p:sp>
      <p:sp>
        <p:nvSpPr>
          <p:cNvPr id="17" name="Овал 16">
            <a:extLst>
              <a:ext uri="{FF2B5EF4-FFF2-40B4-BE49-F238E27FC236}">
                <a16:creationId xmlns:a16="http://schemas.microsoft.com/office/drawing/2014/main" id="{55A9DD5A-4B71-9C2B-0A27-C727880B524D}"/>
              </a:ext>
            </a:extLst>
          </p:cNvPr>
          <p:cNvSpPr/>
          <p:nvPr/>
        </p:nvSpPr>
        <p:spPr>
          <a:xfrm>
            <a:off x="11529061" y="139148"/>
            <a:ext cx="497288" cy="497288"/>
          </a:xfrm>
          <a:prstGeom prst="ellipse">
            <a:avLst/>
          </a:prstGeom>
          <a:solidFill>
            <a:srgbClr val="58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100" dirty="0">
                <a:latin typeface="Franklin Gothic Medium" panose="020B0603020102020204" pitchFamily="34" charset="0"/>
              </a:rPr>
              <a:t>11</a:t>
            </a:r>
            <a:endParaRPr lang="en-GB" sz="1100" dirty="0">
              <a:latin typeface="Franklin Gothic Medium" panose="020B06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09246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Группа 40">
            <a:extLst>
              <a:ext uri="{FF2B5EF4-FFF2-40B4-BE49-F238E27FC236}">
                <a16:creationId xmlns:a16="http://schemas.microsoft.com/office/drawing/2014/main" id="{1344DF13-E6B1-CB5E-C076-450BFA7B1FEA}"/>
              </a:ext>
            </a:extLst>
          </p:cNvPr>
          <p:cNvGrpSpPr/>
          <p:nvPr/>
        </p:nvGrpSpPr>
        <p:grpSpPr>
          <a:xfrm>
            <a:off x="346228" y="430094"/>
            <a:ext cx="5790269" cy="6014622"/>
            <a:chOff x="142041" y="138857"/>
            <a:chExt cx="6383046" cy="6630367"/>
          </a:xfrm>
          <a:gradFill flip="none" rotWithShape="1">
            <a:gsLst>
              <a:gs pos="0">
                <a:srgbClr val="CDBDFB"/>
              </a:gs>
              <a:gs pos="50000">
                <a:srgbClr val="E7DFFD"/>
              </a:gs>
              <a:gs pos="100000">
                <a:srgbClr val="FCFBFF"/>
              </a:gs>
            </a:gsLst>
            <a:lin ang="0" scaled="1"/>
            <a:tileRect/>
          </a:gradFill>
        </p:grpSpPr>
        <p:sp>
          <p:nvSpPr>
            <p:cNvPr id="4" name="Прямоугольник: скругленные углы 3">
              <a:extLst>
                <a:ext uri="{FF2B5EF4-FFF2-40B4-BE49-F238E27FC236}">
                  <a16:creationId xmlns:a16="http://schemas.microsoft.com/office/drawing/2014/main" id="{AE9CB13E-3C82-C72B-D43B-BF7905CDA277}"/>
                </a:ext>
              </a:extLst>
            </p:cNvPr>
            <p:cNvSpPr/>
            <p:nvPr/>
          </p:nvSpPr>
          <p:spPr>
            <a:xfrm flipV="1">
              <a:off x="142041" y="138857"/>
              <a:ext cx="1116003" cy="1116003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Прямоугольник: скругленные углы 4">
              <a:extLst>
                <a:ext uri="{FF2B5EF4-FFF2-40B4-BE49-F238E27FC236}">
                  <a16:creationId xmlns:a16="http://schemas.microsoft.com/office/drawing/2014/main" id="{3D0DF08F-FEC6-F06E-4B10-360D1CDF2554}"/>
                </a:ext>
              </a:extLst>
            </p:cNvPr>
            <p:cNvSpPr/>
            <p:nvPr/>
          </p:nvSpPr>
          <p:spPr>
            <a:xfrm flipV="1">
              <a:off x="143566" y="1509432"/>
              <a:ext cx="1116003" cy="1116003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Прямоугольник: скругленные углы 6">
              <a:extLst>
                <a:ext uri="{FF2B5EF4-FFF2-40B4-BE49-F238E27FC236}">
                  <a16:creationId xmlns:a16="http://schemas.microsoft.com/office/drawing/2014/main" id="{17CECE37-0EEC-469A-E4D1-D42763FBCE6F}"/>
                </a:ext>
              </a:extLst>
            </p:cNvPr>
            <p:cNvSpPr/>
            <p:nvPr/>
          </p:nvSpPr>
          <p:spPr>
            <a:xfrm flipV="1">
              <a:off x="161888" y="2880008"/>
              <a:ext cx="1116003" cy="1116003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Прямоугольник: скругленные углы 7">
              <a:extLst>
                <a:ext uri="{FF2B5EF4-FFF2-40B4-BE49-F238E27FC236}">
                  <a16:creationId xmlns:a16="http://schemas.microsoft.com/office/drawing/2014/main" id="{D90BB1FE-E13D-ABDC-3D51-FA83F78FE6EA}"/>
                </a:ext>
              </a:extLst>
            </p:cNvPr>
            <p:cNvSpPr/>
            <p:nvPr/>
          </p:nvSpPr>
          <p:spPr>
            <a:xfrm flipV="1">
              <a:off x="172573" y="4250583"/>
              <a:ext cx="1116003" cy="1116003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Прямоугольник: скругленные углы 8">
              <a:extLst>
                <a:ext uri="{FF2B5EF4-FFF2-40B4-BE49-F238E27FC236}">
                  <a16:creationId xmlns:a16="http://schemas.microsoft.com/office/drawing/2014/main" id="{0A19AC0A-8D62-4812-D3AA-1E10732C6882}"/>
                </a:ext>
              </a:extLst>
            </p:cNvPr>
            <p:cNvSpPr/>
            <p:nvPr/>
          </p:nvSpPr>
          <p:spPr>
            <a:xfrm flipV="1">
              <a:off x="174101" y="5621160"/>
              <a:ext cx="1116003" cy="1116003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Прямоугольник: скругленные углы 19">
              <a:extLst>
                <a:ext uri="{FF2B5EF4-FFF2-40B4-BE49-F238E27FC236}">
                  <a16:creationId xmlns:a16="http://schemas.microsoft.com/office/drawing/2014/main" id="{BD456BE4-E0B2-4CF9-65B7-B28D2F7C6C47}"/>
                </a:ext>
              </a:extLst>
            </p:cNvPr>
            <p:cNvSpPr/>
            <p:nvPr/>
          </p:nvSpPr>
          <p:spPr>
            <a:xfrm flipV="1">
              <a:off x="1444298" y="158704"/>
              <a:ext cx="1116003" cy="1116003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Прямоугольник: скругленные углы 20">
              <a:extLst>
                <a:ext uri="{FF2B5EF4-FFF2-40B4-BE49-F238E27FC236}">
                  <a16:creationId xmlns:a16="http://schemas.microsoft.com/office/drawing/2014/main" id="{CF99611F-489B-8699-7449-0DF137B20601}"/>
                </a:ext>
              </a:extLst>
            </p:cNvPr>
            <p:cNvSpPr/>
            <p:nvPr/>
          </p:nvSpPr>
          <p:spPr>
            <a:xfrm flipV="1">
              <a:off x="1445823" y="1529279"/>
              <a:ext cx="1116003" cy="1116003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" name="Прямоугольник: скругленные углы 21">
              <a:extLst>
                <a:ext uri="{FF2B5EF4-FFF2-40B4-BE49-F238E27FC236}">
                  <a16:creationId xmlns:a16="http://schemas.microsoft.com/office/drawing/2014/main" id="{35A62B62-B250-9FE0-1A67-E08084AB807F}"/>
                </a:ext>
              </a:extLst>
            </p:cNvPr>
            <p:cNvSpPr/>
            <p:nvPr/>
          </p:nvSpPr>
          <p:spPr>
            <a:xfrm flipV="1">
              <a:off x="1464145" y="2899855"/>
              <a:ext cx="1116003" cy="1116003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Прямоугольник: скругленные углы 22">
              <a:extLst>
                <a:ext uri="{FF2B5EF4-FFF2-40B4-BE49-F238E27FC236}">
                  <a16:creationId xmlns:a16="http://schemas.microsoft.com/office/drawing/2014/main" id="{34FF1EB6-7DF9-452C-84D7-6947127C1405}"/>
                </a:ext>
              </a:extLst>
            </p:cNvPr>
            <p:cNvSpPr/>
            <p:nvPr/>
          </p:nvSpPr>
          <p:spPr>
            <a:xfrm flipV="1">
              <a:off x="1474831" y="4270430"/>
              <a:ext cx="1116003" cy="1116003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Прямоугольник: скругленные углы 23">
              <a:extLst>
                <a:ext uri="{FF2B5EF4-FFF2-40B4-BE49-F238E27FC236}">
                  <a16:creationId xmlns:a16="http://schemas.microsoft.com/office/drawing/2014/main" id="{FA11B573-7817-BDC3-626A-E202C59A0D48}"/>
                </a:ext>
              </a:extLst>
            </p:cNvPr>
            <p:cNvSpPr/>
            <p:nvPr/>
          </p:nvSpPr>
          <p:spPr>
            <a:xfrm flipV="1">
              <a:off x="1476359" y="5641006"/>
              <a:ext cx="1116003" cy="1116003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Прямоугольник: скругленные углы 24">
              <a:extLst>
                <a:ext uri="{FF2B5EF4-FFF2-40B4-BE49-F238E27FC236}">
                  <a16:creationId xmlns:a16="http://schemas.microsoft.com/office/drawing/2014/main" id="{FE3684CF-22E1-BE63-03D6-F5A98A6712F1}"/>
                </a:ext>
              </a:extLst>
            </p:cNvPr>
            <p:cNvSpPr/>
            <p:nvPr/>
          </p:nvSpPr>
          <p:spPr>
            <a:xfrm flipV="1">
              <a:off x="2746556" y="169391"/>
              <a:ext cx="1116003" cy="1116003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Прямоугольник: скругленные углы 25">
              <a:extLst>
                <a:ext uri="{FF2B5EF4-FFF2-40B4-BE49-F238E27FC236}">
                  <a16:creationId xmlns:a16="http://schemas.microsoft.com/office/drawing/2014/main" id="{8E257503-B3B3-2331-D03E-C1AE1700A663}"/>
                </a:ext>
              </a:extLst>
            </p:cNvPr>
            <p:cNvSpPr/>
            <p:nvPr/>
          </p:nvSpPr>
          <p:spPr>
            <a:xfrm flipV="1">
              <a:off x="2748081" y="1539967"/>
              <a:ext cx="1116003" cy="1116003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Прямоугольник: скругленные углы 26">
              <a:extLst>
                <a:ext uri="{FF2B5EF4-FFF2-40B4-BE49-F238E27FC236}">
                  <a16:creationId xmlns:a16="http://schemas.microsoft.com/office/drawing/2014/main" id="{06DE33D9-1F6F-A1E7-1CE6-F5B1354E788C}"/>
                </a:ext>
              </a:extLst>
            </p:cNvPr>
            <p:cNvSpPr/>
            <p:nvPr/>
          </p:nvSpPr>
          <p:spPr>
            <a:xfrm flipV="1">
              <a:off x="2766403" y="2910542"/>
              <a:ext cx="1116003" cy="1116003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Прямоугольник: скругленные углы 27">
              <a:extLst>
                <a:ext uri="{FF2B5EF4-FFF2-40B4-BE49-F238E27FC236}">
                  <a16:creationId xmlns:a16="http://schemas.microsoft.com/office/drawing/2014/main" id="{FDBE9E84-4A26-02BD-F93C-A8358BC0C849}"/>
                </a:ext>
              </a:extLst>
            </p:cNvPr>
            <p:cNvSpPr/>
            <p:nvPr/>
          </p:nvSpPr>
          <p:spPr>
            <a:xfrm flipV="1">
              <a:off x="2777088" y="4281118"/>
              <a:ext cx="1116003" cy="1116003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" name="Прямоугольник: скругленные углы 28">
              <a:extLst>
                <a:ext uri="{FF2B5EF4-FFF2-40B4-BE49-F238E27FC236}">
                  <a16:creationId xmlns:a16="http://schemas.microsoft.com/office/drawing/2014/main" id="{F08042F5-BC79-DC95-A46B-56998418A0CE}"/>
                </a:ext>
              </a:extLst>
            </p:cNvPr>
            <p:cNvSpPr/>
            <p:nvPr/>
          </p:nvSpPr>
          <p:spPr>
            <a:xfrm flipV="1">
              <a:off x="2778616" y="5651694"/>
              <a:ext cx="1116003" cy="1116003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Прямоугольник: скругленные углы 29">
              <a:extLst>
                <a:ext uri="{FF2B5EF4-FFF2-40B4-BE49-F238E27FC236}">
                  <a16:creationId xmlns:a16="http://schemas.microsoft.com/office/drawing/2014/main" id="{4F270B8C-394A-D93A-6AE7-512824DFB8FD}"/>
                </a:ext>
              </a:extLst>
            </p:cNvPr>
            <p:cNvSpPr/>
            <p:nvPr/>
          </p:nvSpPr>
          <p:spPr>
            <a:xfrm flipV="1">
              <a:off x="4057972" y="170918"/>
              <a:ext cx="1116003" cy="1116003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" name="Прямоугольник: скругленные углы 30">
              <a:extLst>
                <a:ext uri="{FF2B5EF4-FFF2-40B4-BE49-F238E27FC236}">
                  <a16:creationId xmlns:a16="http://schemas.microsoft.com/office/drawing/2014/main" id="{6EC92496-C661-65E1-881B-52B3F039E1B4}"/>
                </a:ext>
              </a:extLst>
            </p:cNvPr>
            <p:cNvSpPr/>
            <p:nvPr/>
          </p:nvSpPr>
          <p:spPr>
            <a:xfrm flipV="1">
              <a:off x="4059497" y="1541494"/>
              <a:ext cx="1116003" cy="1116003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" name="Прямоугольник: скругленные углы 31">
              <a:extLst>
                <a:ext uri="{FF2B5EF4-FFF2-40B4-BE49-F238E27FC236}">
                  <a16:creationId xmlns:a16="http://schemas.microsoft.com/office/drawing/2014/main" id="{FDF2FE2A-CD90-F096-EE5A-D09D6F6A036F}"/>
                </a:ext>
              </a:extLst>
            </p:cNvPr>
            <p:cNvSpPr/>
            <p:nvPr/>
          </p:nvSpPr>
          <p:spPr>
            <a:xfrm flipV="1">
              <a:off x="4077819" y="2912069"/>
              <a:ext cx="1116003" cy="1116003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Прямоугольник: скругленные углы 32">
              <a:extLst>
                <a:ext uri="{FF2B5EF4-FFF2-40B4-BE49-F238E27FC236}">
                  <a16:creationId xmlns:a16="http://schemas.microsoft.com/office/drawing/2014/main" id="{907ABCB9-A803-490D-8592-4B7C5BE4E7AB}"/>
                </a:ext>
              </a:extLst>
            </p:cNvPr>
            <p:cNvSpPr/>
            <p:nvPr/>
          </p:nvSpPr>
          <p:spPr>
            <a:xfrm flipV="1">
              <a:off x="4088505" y="4282645"/>
              <a:ext cx="1116003" cy="1116003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Прямоугольник: скругленные углы 33">
              <a:extLst>
                <a:ext uri="{FF2B5EF4-FFF2-40B4-BE49-F238E27FC236}">
                  <a16:creationId xmlns:a16="http://schemas.microsoft.com/office/drawing/2014/main" id="{F8A8C555-1EB1-78BB-851B-AF33C06AD24F}"/>
                </a:ext>
              </a:extLst>
            </p:cNvPr>
            <p:cNvSpPr/>
            <p:nvPr/>
          </p:nvSpPr>
          <p:spPr>
            <a:xfrm flipV="1">
              <a:off x="4090033" y="5653221"/>
              <a:ext cx="1116003" cy="1116003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" name="Прямоугольник: скругленные углы 34">
              <a:extLst>
                <a:ext uri="{FF2B5EF4-FFF2-40B4-BE49-F238E27FC236}">
                  <a16:creationId xmlns:a16="http://schemas.microsoft.com/office/drawing/2014/main" id="{F9876E2C-8E3E-5AD9-4107-84C056F4FCCB}"/>
                </a:ext>
              </a:extLst>
            </p:cNvPr>
            <p:cNvSpPr/>
            <p:nvPr/>
          </p:nvSpPr>
          <p:spPr>
            <a:xfrm flipV="1">
              <a:off x="5377023" y="170918"/>
              <a:ext cx="1116003" cy="1116003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6" name="Прямоугольник: скругленные углы 35">
              <a:extLst>
                <a:ext uri="{FF2B5EF4-FFF2-40B4-BE49-F238E27FC236}">
                  <a16:creationId xmlns:a16="http://schemas.microsoft.com/office/drawing/2014/main" id="{893ADD62-AFD4-1A79-85D3-8616529D0A02}"/>
                </a:ext>
              </a:extLst>
            </p:cNvPr>
            <p:cNvSpPr/>
            <p:nvPr/>
          </p:nvSpPr>
          <p:spPr>
            <a:xfrm flipV="1">
              <a:off x="5378548" y="1541494"/>
              <a:ext cx="1116003" cy="1116003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" name="Прямоугольник: скругленные углы 36">
              <a:extLst>
                <a:ext uri="{FF2B5EF4-FFF2-40B4-BE49-F238E27FC236}">
                  <a16:creationId xmlns:a16="http://schemas.microsoft.com/office/drawing/2014/main" id="{48BBBA8D-3312-601B-80D3-36CAD4E2405D}"/>
                </a:ext>
              </a:extLst>
            </p:cNvPr>
            <p:cNvSpPr/>
            <p:nvPr/>
          </p:nvSpPr>
          <p:spPr>
            <a:xfrm flipV="1">
              <a:off x="5396870" y="2912069"/>
              <a:ext cx="1116003" cy="1116003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" name="Прямоугольник: скругленные углы 37">
              <a:extLst>
                <a:ext uri="{FF2B5EF4-FFF2-40B4-BE49-F238E27FC236}">
                  <a16:creationId xmlns:a16="http://schemas.microsoft.com/office/drawing/2014/main" id="{6AE46059-E642-47BA-9C70-51F2D9737658}"/>
                </a:ext>
              </a:extLst>
            </p:cNvPr>
            <p:cNvSpPr/>
            <p:nvPr/>
          </p:nvSpPr>
          <p:spPr>
            <a:xfrm flipV="1">
              <a:off x="5407556" y="4282645"/>
              <a:ext cx="1116003" cy="1116003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" name="Прямоугольник: скругленные углы 38">
              <a:extLst>
                <a:ext uri="{FF2B5EF4-FFF2-40B4-BE49-F238E27FC236}">
                  <a16:creationId xmlns:a16="http://schemas.microsoft.com/office/drawing/2014/main" id="{FFCB533E-A181-09CE-2ED9-4C4C9F590856}"/>
                </a:ext>
              </a:extLst>
            </p:cNvPr>
            <p:cNvSpPr/>
            <p:nvPr/>
          </p:nvSpPr>
          <p:spPr>
            <a:xfrm flipV="1">
              <a:off x="5409084" y="5653221"/>
              <a:ext cx="1116003" cy="1116003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43" name="Круг: прозрачная заливка 42">
            <a:extLst>
              <a:ext uri="{FF2B5EF4-FFF2-40B4-BE49-F238E27FC236}">
                <a16:creationId xmlns:a16="http://schemas.microsoft.com/office/drawing/2014/main" id="{E21A2ED0-220E-BECA-7FB1-95E2D6BCFAA2}"/>
              </a:ext>
            </a:extLst>
          </p:cNvPr>
          <p:cNvSpPr/>
          <p:nvPr/>
        </p:nvSpPr>
        <p:spPr>
          <a:xfrm>
            <a:off x="1669004" y="1808999"/>
            <a:ext cx="760611" cy="760611"/>
          </a:xfrm>
          <a:prstGeom prst="donut">
            <a:avLst/>
          </a:prstGeom>
          <a:solidFill>
            <a:srgbClr val="CDBDF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773D9BD-7F35-4A8B-78C2-07B7DB56E2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08700" y="1757779"/>
            <a:ext cx="9507984" cy="3000652"/>
          </a:xfrm>
        </p:spPr>
        <p:txBody>
          <a:bodyPr anchor="ctr">
            <a:normAutofit fontScale="90000"/>
          </a:bodyPr>
          <a:lstStyle/>
          <a:p>
            <a:pPr algn="r"/>
            <a:r>
              <a:rPr lang="en-US" sz="12500" b="1" dirty="0">
                <a:solidFill>
                  <a:srgbClr val="5830A0"/>
                </a:solidFill>
                <a:latin typeface="Franklin Gothic Medium" panose="020B0603020102020204" pitchFamily="34" charset="0"/>
              </a:rPr>
              <a:t>Tic-Tac-RL </a:t>
            </a:r>
            <a:r>
              <a:rPr lang="en-US" sz="12600" b="1" dirty="0">
                <a:solidFill>
                  <a:srgbClr val="2D1A3E"/>
                </a:solidFill>
                <a:latin typeface="Franklin Gothic Medium" panose="020B0603020102020204" pitchFamily="34" charset="0"/>
              </a:rPr>
              <a:t>5x5</a:t>
            </a:r>
            <a:br>
              <a:rPr lang="en-US" dirty="0">
                <a:latin typeface="Franklin Gothic Medium" panose="020B0603020102020204" pitchFamily="34" charset="0"/>
              </a:rPr>
            </a:br>
            <a:r>
              <a:rPr lang="en-US" sz="3600" dirty="0">
                <a:solidFill>
                  <a:srgbClr val="2D1A3E"/>
                </a:solidFill>
                <a:latin typeface="Franklin Gothic Medium" panose="020B0603020102020204" pitchFamily="34" charset="0"/>
              </a:rPr>
              <a:t>RL agents learn to play 5x5 tic-tac-toe using Q-table</a:t>
            </a:r>
            <a:endParaRPr lang="en-GB" dirty="0">
              <a:solidFill>
                <a:srgbClr val="2D1A3E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48A5838-B4E3-8B88-6CF5-93F22BC3C5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256640" y="4727478"/>
            <a:ext cx="11609378" cy="1500207"/>
          </a:xfrm>
        </p:spPr>
        <p:txBody>
          <a:bodyPr>
            <a:normAutofit/>
          </a:bodyPr>
          <a:lstStyle/>
          <a:p>
            <a:pPr algn="r"/>
            <a:r>
              <a:rPr lang="en-US" sz="2800" dirty="0">
                <a:solidFill>
                  <a:srgbClr val="5830A0"/>
                </a:solidFill>
                <a:latin typeface="Franklin Gothic Medium" panose="020B0603020102020204" pitchFamily="34" charset="0"/>
              </a:rPr>
              <a:t>Denis </a:t>
            </a:r>
            <a:r>
              <a:rPr lang="en-US" sz="2800" dirty="0" err="1">
                <a:solidFill>
                  <a:srgbClr val="5830A0"/>
                </a:solidFill>
                <a:latin typeface="Franklin Gothic Medium" panose="020B0603020102020204" pitchFamily="34" charset="0"/>
              </a:rPr>
              <a:t>Grankin</a:t>
            </a:r>
            <a:r>
              <a:rPr lang="en-US" sz="2800" dirty="0">
                <a:solidFill>
                  <a:srgbClr val="5830A0"/>
                </a:solidFill>
                <a:latin typeface="Franklin Gothic Medium" panose="020B0603020102020204" pitchFamily="34" charset="0"/>
              </a:rPr>
              <a:t>, Artem </a:t>
            </a:r>
            <a:r>
              <a:rPr lang="en-US" sz="2800" dirty="0" err="1">
                <a:solidFill>
                  <a:srgbClr val="5830A0"/>
                </a:solidFill>
                <a:latin typeface="Franklin Gothic Medium" panose="020B0603020102020204" pitchFamily="34" charset="0"/>
              </a:rPr>
              <a:t>Vergazov</a:t>
            </a:r>
            <a:r>
              <a:rPr lang="en-US" sz="2800" dirty="0">
                <a:solidFill>
                  <a:srgbClr val="5830A0"/>
                </a:solidFill>
                <a:latin typeface="Franklin Gothic Medium" panose="020B0603020102020204" pitchFamily="34" charset="0"/>
              </a:rPr>
              <a:t>, Anna Shkromada</a:t>
            </a:r>
          </a:p>
          <a:p>
            <a:pPr algn="r"/>
            <a:r>
              <a:rPr lang="en-US" sz="2800" dirty="0">
                <a:solidFill>
                  <a:srgbClr val="2D1A3E"/>
                </a:solidFill>
                <a:latin typeface="Franklin Gothic Medium" panose="020B0603020102020204" pitchFamily="34" charset="0"/>
              </a:rPr>
              <a:t>Reinforcement Learning, 2023</a:t>
            </a:r>
            <a:endParaRPr lang="en-GB" sz="2800" dirty="0">
              <a:solidFill>
                <a:srgbClr val="2D1A3E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42" name="Знак умножения 41">
            <a:extLst>
              <a:ext uri="{FF2B5EF4-FFF2-40B4-BE49-F238E27FC236}">
                <a16:creationId xmlns:a16="http://schemas.microsoft.com/office/drawing/2014/main" id="{1EC54407-5F25-0B9E-0EA9-01C1B1B6BF53}"/>
              </a:ext>
            </a:extLst>
          </p:cNvPr>
          <p:cNvSpPr/>
          <p:nvPr/>
        </p:nvSpPr>
        <p:spPr>
          <a:xfrm>
            <a:off x="239698" y="323562"/>
            <a:ext cx="1242874" cy="1242874"/>
          </a:xfrm>
          <a:prstGeom prst="mathMultiply">
            <a:avLst/>
          </a:prstGeom>
          <a:solidFill>
            <a:srgbClr val="2D1A3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Номер слайда 45">
            <a:extLst>
              <a:ext uri="{FF2B5EF4-FFF2-40B4-BE49-F238E27FC236}">
                <a16:creationId xmlns:a16="http://schemas.microsoft.com/office/drawing/2014/main" id="{DCD8B08E-3930-1567-E8F1-7395976EF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9C6D3-2C63-45CA-A518-D1F74F40A649}" type="slidenum">
              <a:rPr lang="en-GB" smtClean="0"/>
              <a:t>12</a:t>
            </a:fld>
            <a:endParaRPr lang="en-GB"/>
          </a:p>
        </p:txBody>
      </p: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315324B9-C281-9FF7-842F-C23DF3F68BE9}"/>
              </a:ext>
            </a:extLst>
          </p:cNvPr>
          <p:cNvCxnSpPr>
            <a:cxnSpLocks/>
          </p:cNvCxnSpPr>
          <p:nvPr/>
        </p:nvCxnSpPr>
        <p:spPr>
          <a:xfrm>
            <a:off x="8829040" y="2123440"/>
            <a:ext cx="2824480" cy="172720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9EFF5F35-0A12-0BC3-8239-00018FDA5CC7}"/>
              </a:ext>
            </a:extLst>
          </p:cNvPr>
          <p:cNvCxnSpPr>
            <a:cxnSpLocks/>
          </p:cNvCxnSpPr>
          <p:nvPr/>
        </p:nvCxnSpPr>
        <p:spPr>
          <a:xfrm flipH="1">
            <a:off x="8961234" y="2082800"/>
            <a:ext cx="2499246" cy="174752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24C2F09E-D6DD-ADAD-7155-9608B1D04B6C}"/>
              </a:ext>
            </a:extLst>
          </p:cNvPr>
          <p:cNvSpPr txBox="1"/>
          <p:nvPr/>
        </p:nvSpPr>
        <p:spPr>
          <a:xfrm>
            <a:off x="9080500" y="906810"/>
            <a:ext cx="221742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600" b="1" dirty="0">
                <a:solidFill>
                  <a:srgbClr val="B700D0"/>
                </a:solidFill>
                <a:latin typeface="Franklin Gothic Medium" panose="020B0603020102020204" pitchFamily="34" charset="0"/>
              </a:rPr>
              <a:t>3x3</a:t>
            </a:r>
            <a:endParaRPr lang="en-GB" dirty="0">
              <a:solidFill>
                <a:srgbClr val="B700D0"/>
              </a:solidFill>
            </a:endParaRPr>
          </a:p>
        </p:txBody>
      </p:sp>
      <p:cxnSp>
        <p:nvCxnSpPr>
          <p:cNvPr id="19" name="Прямая соединительная линия 18">
            <a:extLst>
              <a:ext uri="{FF2B5EF4-FFF2-40B4-BE49-F238E27FC236}">
                <a16:creationId xmlns:a16="http://schemas.microsoft.com/office/drawing/2014/main" id="{872A8A98-0516-C749-EC95-FC1D4F4054FE}"/>
              </a:ext>
            </a:extLst>
          </p:cNvPr>
          <p:cNvCxnSpPr/>
          <p:nvPr/>
        </p:nvCxnSpPr>
        <p:spPr>
          <a:xfrm>
            <a:off x="6431280" y="4013200"/>
            <a:ext cx="741680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17374AD4-D6D5-905F-98E9-CA27135A1056}"/>
              </a:ext>
            </a:extLst>
          </p:cNvPr>
          <p:cNvSpPr txBox="1"/>
          <p:nvPr/>
        </p:nvSpPr>
        <p:spPr>
          <a:xfrm>
            <a:off x="6443980" y="4179054"/>
            <a:ext cx="83058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2D1A3E"/>
                </a:solidFill>
                <a:latin typeface="Franklin Gothic Medium" panose="020B0603020102020204" pitchFamily="34" charset="0"/>
              </a:rPr>
              <a:t>3x3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18508415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5360B16-1F9A-5E7E-4F67-3935DF209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981" y="843280"/>
            <a:ext cx="10854038" cy="1584960"/>
          </a:xfrm>
        </p:spPr>
        <p:txBody>
          <a:bodyPr anchor="t">
            <a:normAutofit/>
          </a:bodyPr>
          <a:lstStyle/>
          <a:p>
            <a:r>
              <a:rPr lang="en-US" sz="4000" b="1" dirty="0">
                <a:solidFill>
                  <a:srgbClr val="3B2252"/>
                </a:solidFill>
                <a:latin typeface="Franklin Gothic Medium" panose="020B0603020102020204" pitchFamily="34" charset="0"/>
              </a:rPr>
              <a:t>The new main goal of the project is to train an RL agent to play 3x3 tic-tac-toe. To do this, we…</a:t>
            </a:r>
            <a:endParaRPr lang="en-GB" sz="4000" b="1" dirty="0">
              <a:solidFill>
                <a:srgbClr val="3B2252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15" name="Заголовок 1">
            <a:extLst>
              <a:ext uri="{FF2B5EF4-FFF2-40B4-BE49-F238E27FC236}">
                <a16:creationId xmlns:a16="http://schemas.microsoft.com/office/drawing/2014/main" id="{321456A3-AB63-4250-A3A3-5E63035E417E}"/>
              </a:ext>
            </a:extLst>
          </p:cNvPr>
          <p:cNvSpPr txBox="1">
            <a:spLocks/>
          </p:cNvSpPr>
          <p:nvPr/>
        </p:nvSpPr>
        <p:spPr>
          <a:xfrm>
            <a:off x="464202" y="1899920"/>
            <a:ext cx="10854038" cy="458216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742950" indent="-742950">
              <a:buFont typeface="+mj-lt"/>
              <a:buAutoNum type="arabicPeriod"/>
            </a:pPr>
            <a:endParaRPr lang="en-US" sz="3600" dirty="0">
              <a:solidFill>
                <a:srgbClr val="3B2252"/>
              </a:solidFill>
              <a:latin typeface="Franklin Gothic Medium" panose="020B0603020102020204" pitchFamily="34" charset="0"/>
            </a:endParaRPr>
          </a:p>
          <a:p>
            <a:pPr marL="742950" indent="-742950">
              <a:buFont typeface="+mj-lt"/>
              <a:buAutoNum type="arabicPeriod"/>
            </a:pPr>
            <a:r>
              <a:rPr lang="en-US" sz="3600" dirty="0">
                <a:solidFill>
                  <a:srgbClr val="3B2252"/>
                </a:solidFill>
                <a:latin typeface="Franklin Gothic Medium" panose="020B0603020102020204" pitchFamily="34" charset="0"/>
              </a:rPr>
              <a:t>Implement an environment</a:t>
            </a:r>
            <a:r>
              <a:rPr lang="ru-RU" sz="3600" dirty="0">
                <a:solidFill>
                  <a:srgbClr val="3B2252"/>
                </a:solidFill>
                <a:latin typeface="Franklin Gothic Medium" panose="020B0603020102020204" pitchFamily="34" charset="0"/>
              </a:rPr>
              <a:t> </a:t>
            </a:r>
            <a:r>
              <a:rPr lang="en-US" sz="3600" dirty="0">
                <a:solidFill>
                  <a:srgbClr val="3B2252"/>
                </a:solidFill>
                <a:latin typeface="Franklin Gothic Medium" panose="020B0603020102020204" pitchFamily="34" charset="0"/>
              </a:rPr>
              <a:t>that in response to actions on the part of the agent will return the changed state of the board and the reward;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600" dirty="0">
                <a:solidFill>
                  <a:srgbClr val="3B2252"/>
                </a:solidFill>
                <a:latin typeface="Franklin Gothic Medium" panose="020B0603020102020204" pitchFamily="34" charset="0"/>
              </a:rPr>
              <a:t>Implement a random agent for our agent to train on initially;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600" dirty="0">
                <a:solidFill>
                  <a:srgbClr val="3B2252"/>
                </a:solidFill>
                <a:latin typeface="Franklin Gothic Medium" panose="020B0603020102020204" pitchFamily="34" charset="0"/>
              </a:rPr>
              <a:t>Implement a tabular Q-learning player and train it.</a:t>
            </a:r>
            <a:endParaRPr lang="ru-RU" sz="3600" dirty="0">
              <a:solidFill>
                <a:srgbClr val="3B2252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22" name="Блок-схема: процесс 21">
            <a:extLst>
              <a:ext uri="{FF2B5EF4-FFF2-40B4-BE49-F238E27FC236}">
                <a16:creationId xmlns:a16="http://schemas.microsoft.com/office/drawing/2014/main" id="{27E35217-4FB6-1825-8544-C5DC7B607FBE}"/>
              </a:ext>
            </a:extLst>
          </p:cNvPr>
          <p:cNvSpPr/>
          <p:nvPr/>
        </p:nvSpPr>
        <p:spPr>
          <a:xfrm>
            <a:off x="502920" y="731520"/>
            <a:ext cx="11186160" cy="1412240"/>
          </a:xfrm>
          <a:prstGeom prst="flowChartProcess">
            <a:avLst/>
          </a:prstGeom>
          <a:noFill/>
          <a:ln w="57150">
            <a:solidFill>
              <a:srgbClr val="B700D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Прямоугольник: скругленные углы 2">
            <a:extLst>
              <a:ext uri="{FF2B5EF4-FFF2-40B4-BE49-F238E27FC236}">
                <a16:creationId xmlns:a16="http://schemas.microsoft.com/office/drawing/2014/main" id="{A253FADE-EC3B-ADD7-01CD-C9A2347931CA}"/>
              </a:ext>
            </a:extLst>
          </p:cNvPr>
          <p:cNvSpPr/>
          <p:nvPr/>
        </p:nvSpPr>
        <p:spPr>
          <a:xfrm>
            <a:off x="3149600" y="2946400"/>
            <a:ext cx="5415280" cy="1696720"/>
          </a:xfrm>
          <a:prstGeom prst="roundRect">
            <a:avLst/>
          </a:prstGeom>
          <a:solidFill>
            <a:srgbClr val="E7DFFD"/>
          </a:solidFill>
          <a:ln w="57150">
            <a:solidFill>
              <a:srgbClr val="58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3B2252"/>
                </a:solidFill>
                <a:latin typeface="Franklin Gothic Medium" panose="020B0603020102020204" pitchFamily="34" charset="0"/>
              </a:rPr>
              <a:t>Basically do the same steps but with smaller grid</a:t>
            </a:r>
            <a:endParaRPr lang="en-GB" sz="2800" dirty="0">
              <a:solidFill>
                <a:srgbClr val="3B2252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4" name="Овал 3">
            <a:extLst>
              <a:ext uri="{FF2B5EF4-FFF2-40B4-BE49-F238E27FC236}">
                <a16:creationId xmlns:a16="http://schemas.microsoft.com/office/drawing/2014/main" id="{07D4A60C-F8DC-F5F4-EAA1-F9F771D5E295}"/>
              </a:ext>
            </a:extLst>
          </p:cNvPr>
          <p:cNvSpPr/>
          <p:nvPr/>
        </p:nvSpPr>
        <p:spPr>
          <a:xfrm>
            <a:off x="11529061" y="139148"/>
            <a:ext cx="497288" cy="497288"/>
          </a:xfrm>
          <a:prstGeom prst="ellipse">
            <a:avLst/>
          </a:prstGeom>
          <a:solidFill>
            <a:srgbClr val="58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100" dirty="0">
                <a:latin typeface="Franklin Gothic Medium" panose="020B0603020102020204" pitchFamily="34" charset="0"/>
              </a:rPr>
              <a:t>13</a:t>
            </a:r>
            <a:endParaRPr lang="en-GB" sz="1100" dirty="0">
              <a:latin typeface="Franklin Gothic Medium" panose="020B06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75993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Блок-схема: процесс 24">
            <a:extLst>
              <a:ext uri="{FF2B5EF4-FFF2-40B4-BE49-F238E27FC236}">
                <a16:creationId xmlns:a16="http://schemas.microsoft.com/office/drawing/2014/main" id="{29456AA7-2C0D-9987-AFAD-C309E919A9BA}"/>
              </a:ext>
            </a:extLst>
          </p:cNvPr>
          <p:cNvSpPr/>
          <p:nvPr/>
        </p:nvSpPr>
        <p:spPr>
          <a:xfrm>
            <a:off x="0" y="0"/>
            <a:ext cx="12192000" cy="2062480"/>
          </a:xfrm>
          <a:prstGeom prst="flowChartProcess">
            <a:avLst/>
          </a:prstGeom>
          <a:gradFill flip="none" rotWithShape="1">
            <a:gsLst>
              <a:gs pos="0">
                <a:srgbClr val="CDBDFB"/>
              </a:gs>
              <a:gs pos="50000">
                <a:srgbClr val="E7DFFD"/>
              </a:gs>
              <a:gs pos="100000">
                <a:schemeClr val="bg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3EAAE0C0-8352-E378-36DD-44B73405EC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415925"/>
            <a:ext cx="10515600" cy="1325563"/>
          </a:xfrm>
        </p:spPr>
        <p:txBody>
          <a:bodyPr>
            <a:normAutofit/>
          </a:bodyPr>
          <a:lstStyle/>
          <a:p>
            <a:r>
              <a:rPr lang="en-US" sz="7000" b="1" dirty="0">
                <a:solidFill>
                  <a:srgbClr val="3B2252"/>
                </a:solidFill>
                <a:latin typeface="Franklin Gothic Medium" panose="020B0603020102020204" pitchFamily="34" charset="0"/>
              </a:rPr>
              <a:t>Results</a:t>
            </a:r>
            <a:endParaRPr lang="en-GB" sz="7000" b="1" dirty="0">
              <a:solidFill>
                <a:srgbClr val="3B2252"/>
              </a:solidFill>
              <a:latin typeface="Franklin Gothic Medium" panose="020B0603020102020204" pitchFamily="34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E8111BD-EA94-7252-F489-5897C42EF2C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7871"/>
          <a:stretch/>
        </p:blipFill>
        <p:spPr>
          <a:xfrm>
            <a:off x="111759" y="1828801"/>
            <a:ext cx="5852271" cy="4686954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2BD3CC3F-84F2-F4C9-74DC-B854166AB550}"/>
              </a:ext>
            </a:extLst>
          </p:cNvPr>
          <p:cNvSpPr txBox="1"/>
          <p:nvPr/>
        </p:nvSpPr>
        <p:spPr>
          <a:xfrm>
            <a:off x="721360" y="1774875"/>
            <a:ext cx="482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D1A3E"/>
                </a:solidFill>
                <a:latin typeface="Franklin Gothic Medium" panose="020B0603020102020204" pitchFamily="34" charset="0"/>
              </a:rPr>
              <a:t>Win rate over time for x and o</a:t>
            </a:r>
            <a:r>
              <a:rPr lang="ru-RU" dirty="0">
                <a:solidFill>
                  <a:srgbClr val="2D1A3E"/>
                </a:solidFill>
                <a:latin typeface="Franklin Gothic Medium" panose="020B0603020102020204" pitchFamily="34" charset="0"/>
              </a:rPr>
              <a:t> </a:t>
            </a:r>
            <a:r>
              <a:rPr lang="en-US" dirty="0">
                <a:solidFill>
                  <a:srgbClr val="2D1A3E"/>
                </a:solidFill>
                <a:latin typeface="Franklin Gothic Medium" panose="020B0603020102020204" pitchFamily="34" charset="0"/>
              </a:rPr>
              <a:t>versus random</a:t>
            </a:r>
          </a:p>
        </p:txBody>
      </p:sp>
      <p:sp>
        <p:nvSpPr>
          <p:cNvPr id="11" name="Овал 10">
            <a:extLst>
              <a:ext uri="{FF2B5EF4-FFF2-40B4-BE49-F238E27FC236}">
                <a16:creationId xmlns:a16="http://schemas.microsoft.com/office/drawing/2014/main" id="{DB26D133-8686-1F9B-847F-1C425A348D5C}"/>
              </a:ext>
            </a:extLst>
          </p:cNvPr>
          <p:cNvSpPr/>
          <p:nvPr/>
        </p:nvSpPr>
        <p:spPr>
          <a:xfrm>
            <a:off x="11529061" y="139148"/>
            <a:ext cx="497288" cy="497288"/>
          </a:xfrm>
          <a:prstGeom prst="ellipse">
            <a:avLst/>
          </a:prstGeom>
          <a:solidFill>
            <a:srgbClr val="58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100" dirty="0">
                <a:latin typeface="Franklin Gothic Medium" panose="020B0603020102020204" pitchFamily="34" charset="0"/>
              </a:rPr>
              <a:t>14</a:t>
            </a:r>
            <a:endParaRPr lang="en-GB" sz="1100" dirty="0">
              <a:latin typeface="Franklin Gothic Medium" panose="020B0603020102020204" pitchFamily="34" charset="0"/>
            </a:endParaRPr>
          </a:p>
        </p:txBody>
      </p:sp>
      <p:pic>
        <p:nvPicPr>
          <p:cNvPr id="2" name="demo">
            <a:hlinkClick r:id="" action="ppaction://media"/>
            <a:extLst>
              <a:ext uri="{FF2B5EF4-FFF2-40B4-BE49-F238E27FC236}">
                <a16:creationId xmlns:a16="http://schemas.microsoft.com/office/drawing/2014/main" id="{0CCAF09D-150D-011E-5040-88E5A0E8907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l="22064" t="515" r="19150" b="7218"/>
          <a:stretch/>
        </p:blipFill>
        <p:spPr>
          <a:xfrm>
            <a:off x="6062870" y="1371599"/>
            <a:ext cx="5685181" cy="501926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33FC48F-C38B-9311-54A2-5C005AAF7A4F}"/>
              </a:ext>
            </a:extLst>
          </p:cNvPr>
          <p:cNvSpPr txBox="1"/>
          <p:nvPr/>
        </p:nvSpPr>
        <p:spPr>
          <a:xfrm>
            <a:off x="5982473" y="883666"/>
            <a:ext cx="482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D1A3E"/>
                </a:solidFill>
                <a:latin typeface="Franklin Gothic Medium" panose="020B0603020102020204" pitchFamily="34" charset="0"/>
              </a:rPr>
              <a:t>Trained player versus human</a:t>
            </a:r>
          </a:p>
        </p:txBody>
      </p:sp>
    </p:spTree>
    <p:extLst>
      <p:ext uri="{BB962C8B-B14F-4D97-AF65-F5344CB8AC3E}">
        <p14:creationId xmlns:p14="http://schemas.microsoft.com/office/powerpoint/2010/main" val="3171174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22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3295CD0-24A4-C83C-63DE-D8401E8CA6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05" y="2493830"/>
            <a:ext cx="4049313" cy="395006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F58F78F-82AC-4414-B205-2E06641DD88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01"/>
          <a:stretch/>
        </p:blipFill>
        <p:spPr>
          <a:xfrm>
            <a:off x="3999903" y="2514597"/>
            <a:ext cx="4319152" cy="3913819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DEF6BCDE-1046-69AC-0736-B4C4A3BCEB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04035" y="2484946"/>
            <a:ext cx="4041582" cy="3959434"/>
          </a:xfrm>
          <a:prstGeom prst="rect">
            <a:avLst/>
          </a:prstGeom>
        </p:spPr>
      </p:pic>
      <p:sp>
        <p:nvSpPr>
          <p:cNvPr id="25" name="Блок-схема: процесс 24">
            <a:extLst>
              <a:ext uri="{FF2B5EF4-FFF2-40B4-BE49-F238E27FC236}">
                <a16:creationId xmlns:a16="http://schemas.microsoft.com/office/drawing/2014/main" id="{29456AA7-2C0D-9987-AFAD-C309E919A9BA}"/>
              </a:ext>
            </a:extLst>
          </p:cNvPr>
          <p:cNvSpPr/>
          <p:nvPr/>
        </p:nvSpPr>
        <p:spPr>
          <a:xfrm>
            <a:off x="0" y="0"/>
            <a:ext cx="12192000" cy="2062480"/>
          </a:xfrm>
          <a:prstGeom prst="flowChartProcess">
            <a:avLst/>
          </a:prstGeom>
          <a:gradFill flip="none" rotWithShape="1">
            <a:gsLst>
              <a:gs pos="0">
                <a:srgbClr val="CDBDFB"/>
              </a:gs>
              <a:gs pos="50000">
                <a:srgbClr val="E7DFFD"/>
              </a:gs>
              <a:gs pos="100000">
                <a:schemeClr val="bg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3EAAE0C0-8352-E378-36DD-44B73405EC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415925"/>
            <a:ext cx="10515600" cy="1325563"/>
          </a:xfrm>
        </p:spPr>
        <p:txBody>
          <a:bodyPr>
            <a:normAutofit/>
          </a:bodyPr>
          <a:lstStyle/>
          <a:p>
            <a:r>
              <a:rPr lang="en-US" sz="7000" b="1" dirty="0">
                <a:solidFill>
                  <a:srgbClr val="3B2252"/>
                </a:solidFill>
                <a:latin typeface="Franklin Gothic Medium" panose="020B0603020102020204" pitchFamily="34" charset="0"/>
              </a:rPr>
              <a:t>Results</a:t>
            </a:r>
            <a:endParaRPr lang="en-GB" sz="7000" b="1" dirty="0">
              <a:solidFill>
                <a:srgbClr val="3B2252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BD3CC3F-84F2-F4C9-74DC-B854166AB550}"/>
              </a:ext>
            </a:extLst>
          </p:cNvPr>
          <p:cNvSpPr txBox="1"/>
          <p:nvPr/>
        </p:nvSpPr>
        <p:spPr>
          <a:xfrm>
            <a:off x="999656" y="6287237"/>
            <a:ext cx="237964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2D1A3E"/>
                </a:solidFill>
                <a:latin typeface="Franklin Gothic Medium" panose="020B0603020102020204" pitchFamily="34" charset="0"/>
              </a:rPr>
              <a:t>Q-o vs random x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63C7EBE-3370-BFC1-0D23-8BACDECF34B6}"/>
              </a:ext>
            </a:extLst>
          </p:cNvPr>
          <p:cNvSpPr txBox="1"/>
          <p:nvPr/>
        </p:nvSpPr>
        <p:spPr>
          <a:xfrm>
            <a:off x="5078012" y="6270672"/>
            <a:ext cx="237964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2D1A3E"/>
                </a:solidFill>
                <a:latin typeface="Franklin Gothic Medium" panose="020B0603020102020204" pitchFamily="34" charset="0"/>
              </a:rPr>
              <a:t>Q-x vs random o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5063D85-49D5-CFA8-6715-EF6B0695E291}"/>
              </a:ext>
            </a:extLst>
          </p:cNvPr>
          <p:cNvSpPr txBox="1"/>
          <p:nvPr/>
        </p:nvSpPr>
        <p:spPr>
          <a:xfrm>
            <a:off x="9010595" y="6277298"/>
            <a:ext cx="237964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2D1A3E"/>
                </a:solidFill>
                <a:latin typeface="Franklin Gothic Medium" panose="020B0603020102020204" pitchFamily="34" charset="0"/>
              </a:rPr>
              <a:t>Q-x vs Q-o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AE2838B-5C58-D2D6-828F-AD63B39EE870}"/>
              </a:ext>
            </a:extLst>
          </p:cNvPr>
          <p:cNvSpPr txBox="1"/>
          <p:nvPr/>
        </p:nvSpPr>
        <p:spPr>
          <a:xfrm>
            <a:off x="716500" y="1552901"/>
            <a:ext cx="1108124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2D1A3E"/>
                </a:solidFill>
                <a:latin typeface="Franklin Gothic Medium" panose="020B0603020102020204" pitchFamily="34" charset="0"/>
              </a:rPr>
              <a:t>Both the trained agent playing as x and the trained agent playing as o show good results versus random player. However, trained x almost always wins with trained o.</a:t>
            </a:r>
          </a:p>
        </p:txBody>
      </p:sp>
      <p:sp>
        <p:nvSpPr>
          <p:cNvPr id="14" name="Овал 13">
            <a:extLst>
              <a:ext uri="{FF2B5EF4-FFF2-40B4-BE49-F238E27FC236}">
                <a16:creationId xmlns:a16="http://schemas.microsoft.com/office/drawing/2014/main" id="{1C7FB7E6-3A21-6ED6-EAAC-F213D8FC0694}"/>
              </a:ext>
            </a:extLst>
          </p:cNvPr>
          <p:cNvSpPr/>
          <p:nvPr/>
        </p:nvSpPr>
        <p:spPr>
          <a:xfrm>
            <a:off x="11529061" y="139148"/>
            <a:ext cx="497288" cy="497288"/>
          </a:xfrm>
          <a:prstGeom prst="ellipse">
            <a:avLst/>
          </a:prstGeom>
          <a:solidFill>
            <a:srgbClr val="58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100" dirty="0">
                <a:latin typeface="Franklin Gothic Medium" panose="020B0603020102020204" pitchFamily="34" charset="0"/>
              </a:rPr>
              <a:t>15</a:t>
            </a:r>
            <a:endParaRPr lang="en-GB" sz="1100" dirty="0">
              <a:latin typeface="Franklin Gothic Medium" panose="020B06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23803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Группа 40">
            <a:extLst>
              <a:ext uri="{FF2B5EF4-FFF2-40B4-BE49-F238E27FC236}">
                <a16:creationId xmlns:a16="http://schemas.microsoft.com/office/drawing/2014/main" id="{1344DF13-E6B1-CB5E-C076-450BFA7B1FEA}"/>
              </a:ext>
            </a:extLst>
          </p:cNvPr>
          <p:cNvGrpSpPr/>
          <p:nvPr/>
        </p:nvGrpSpPr>
        <p:grpSpPr>
          <a:xfrm>
            <a:off x="346228" y="430094"/>
            <a:ext cx="5790269" cy="6014622"/>
            <a:chOff x="142041" y="138857"/>
            <a:chExt cx="6383046" cy="6630367"/>
          </a:xfrm>
          <a:gradFill flip="none" rotWithShape="1">
            <a:gsLst>
              <a:gs pos="0">
                <a:srgbClr val="CDBDFB"/>
              </a:gs>
              <a:gs pos="50000">
                <a:srgbClr val="E7DFFD"/>
              </a:gs>
              <a:gs pos="100000">
                <a:srgbClr val="FCFBFF"/>
              </a:gs>
            </a:gsLst>
            <a:lin ang="0" scaled="1"/>
            <a:tileRect/>
          </a:gradFill>
        </p:grpSpPr>
        <p:sp>
          <p:nvSpPr>
            <p:cNvPr id="4" name="Прямоугольник: скругленные углы 3">
              <a:extLst>
                <a:ext uri="{FF2B5EF4-FFF2-40B4-BE49-F238E27FC236}">
                  <a16:creationId xmlns:a16="http://schemas.microsoft.com/office/drawing/2014/main" id="{AE9CB13E-3C82-C72B-D43B-BF7905CDA277}"/>
                </a:ext>
              </a:extLst>
            </p:cNvPr>
            <p:cNvSpPr/>
            <p:nvPr/>
          </p:nvSpPr>
          <p:spPr>
            <a:xfrm flipV="1">
              <a:off x="142041" y="138857"/>
              <a:ext cx="1116003" cy="1116003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Прямоугольник: скругленные углы 4">
              <a:extLst>
                <a:ext uri="{FF2B5EF4-FFF2-40B4-BE49-F238E27FC236}">
                  <a16:creationId xmlns:a16="http://schemas.microsoft.com/office/drawing/2014/main" id="{3D0DF08F-FEC6-F06E-4B10-360D1CDF2554}"/>
                </a:ext>
              </a:extLst>
            </p:cNvPr>
            <p:cNvSpPr/>
            <p:nvPr/>
          </p:nvSpPr>
          <p:spPr>
            <a:xfrm flipV="1">
              <a:off x="143566" y="1509432"/>
              <a:ext cx="1116003" cy="1116003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Прямоугольник: скругленные углы 6">
              <a:extLst>
                <a:ext uri="{FF2B5EF4-FFF2-40B4-BE49-F238E27FC236}">
                  <a16:creationId xmlns:a16="http://schemas.microsoft.com/office/drawing/2014/main" id="{17CECE37-0EEC-469A-E4D1-D42763FBCE6F}"/>
                </a:ext>
              </a:extLst>
            </p:cNvPr>
            <p:cNvSpPr/>
            <p:nvPr/>
          </p:nvSpPr>
          <p:spPr>
            <a:xfrm flipV="1">
              <a:off x="161888" y="2880008"/>
              <a:ext cx="1116003" cy="1116003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Прямоугольник: скругленные углы 7">
              <a:extLst>
                <a:ext uri="{FF2B5EF4-FFF2-40B4-BE49-F238E27FC236}">
                  <a16:creationId xmlns:a16="http://schemas.microsoft.com/office/drawing/2014/main" id="{D90BB1FE-E13D-ABDC-3D51-FA83F78FE6EA}"/>
                </a:ext>
              </a:extLst>
            </p:cNvPr>
            <p:cNvSpPr/>
            <p:nvPr/>
          </p:nvSpPr>
          <p:spPr>
            <a:xfrm flipV="1">
              <a:off x="172573" y="4250583"/>
              <a:ext cx="1116003" cy="1116003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Прямоугольник: скругленные углы 8">
              <a:extLst>
                <a:ext uri="{FF2B5EF4-FFF2-40B4-BE49-F238E27FC236}">
                  <a16:creationId xmlns:a16="http://schemas.microsoft.com/office/drawing/2014/main" id="{0A19AC0A-8D62-4812-D3AA-1E10732C6882}"/>
                </a:ext>
              </a:extLst>
            </p:cNvPr>
            <p:cNvSpPr/>
            <p:nvPr/>
          </p:nvSpPr>
          <p:spPr>
            <a:xfrm flipV="1">
              <a:off x="174101" y="5621160"/>
              <a:ext cx="1116003" cy="1116003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Прямоугольник: скругленные углы 19">
              <a:extLst>
                <a:ext uri="{FF2B5EF4-FFF2-40B4-BE49-F238E27FC236}">
                  <a16:creationId xmlns:a16="http://schemas.microsoft.com/office/drawing/2014/main" id="{BD456BE4-E0B2-4CF9-65B7-B28D2F7C6C47}"/>
                </a:ext>
              </a:extLst>
            </p:cNvPr>
            <p:cNvSpPr/>
            <p:nvPr/>
          </p:nvSpPr>
          <p:spPr>
            <a:xfrm flipV="1">
              <a:off x="1444298" y="158704"/>
              <a:ext cx="1116003" cy="1116003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Прямоугольник: скругленные углы 20">
              <a:extLst>
                <a:ext uri="{FF2B5EF4-FFF2-40B4-BE49-F238E27FC236}">
                  <a16:creationId xmlns:a16="http://schemas.microsoft.com/office/drawing/2014/main" id="{CF99611F-489B-8699-7449-0DF137B20601}"/>
                </a:ext>
              </a:extLst>
            </p:cNvPr>
            <p:cNvSpPr/>
            <p:nvPr/>
          </p:nvSpPr>
          <p:spPr>
            <a:xfrm flipV="1">
              <a:off x="1445823" y="1529279"/>
              <a:ext cx="1116003" cy="1116003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" name="Прямоугольник: скругленные углы 21">
              <a:extLst>
                <a:ext uri="{FF2B5EF4-FFF2-40B4-BE49-F238E27FC236}">
                  <a16:creationId xmlns:a16="http://schemas.microsoft.com/office/drawing/2014/main" id="{35A62B62-B250-9FE0-1A67-E08084AB807F}"/>
                </a:ext>
              </a:extLst>
            </p:cNvPr>
            <p:cNvSpPr/>
            <p:nvPr/>
          </p:nvSpPr>
          <p:spPr>
            <a:xfrm flipV="1">
              <a:off x="1464145" y="2899855"/>
              <a:ext cx="1116003" cy="1116003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Прямоугольник: скругленные углы 22">
              <a:extLst>
                <a:ext uri="{FF2B5EF4-FFF2-40B4-BE49-F238E27FC236}">
                  <a16:creationId xmlns:a16="http://schemas.microsoft.com/office/drawing/2014/main" id="{34FF1EB6-7DF9-452C-84D7-6947127C1405}"/>
                </a:ext>
              </a:extLst>
            </p:cNvPr>
            <p:cNvSpPr/>
            <p:nvPr/>
          </p:nvSpPr>
          <p:spPr>
            <a:xfrm flipV="1">
              <a:off x="1474831" y="4270430"/>
              <a:ext cx="1116003" cy="1116003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Прямоугольник: скругленные углы 23">
              <a:extLst>
                <a:ext uri="{FF2B5EF4-FFF2-40B4-BE49-F238E27FC236}">
                  <a16:creationId xmlns:a16="http://schemas.microsoft.com/office/drawing/2014/main" id="{FA11B573-7817-BDC3-626A-E202C59A0D48}"/>
                </a:ext>
              </a:extLst>
            </p:cNvPr>
            <p:cNvSpPr/>
            <p:nvPr/>
          </p:nvSpPr>
          <p:spPr>
            <a:xfrm flipV="1">
              <a:off x="1476359" y="5641006"/>
              <a:ext cx="1116003" cy="1116003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Прямоугольник: скругленные углы 24">
              <a:extLst>
                <a:ext uri="{FF2B5EF4-FFF2-40B4-BE49-F238E27FC236}">
                  <a16:creationId xmlns:a16="http://schemas.microsoft.com/office/drawing/2014/main" id="{FE3684CF-22E1-BE63-03D6-F5A98A6712F1}"/>
                </a:ext>
              </a:extLst>
            </p:cNvPr>
            <p:cNvSpPr/>
            <p:nvPr/>
          </p:nvSpPr>
          <p:spPr>
            <a:xfrm flipV="1">
              <a:off x="2746556" y="169391"/>
              <a:ext cx="1116003" cy="1116003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Прямоугольник: скругленные углы 25">
              <a:extLst>
                <a:ext uri="{FF2B5EF4-FFF2-40B4-BE49-F238E27FC236}">
                  <a16:creationId xmlns:a16="http://schemas.microsoft.com/office/drawing/2014/main" id="{8E257503-B3B3-2331-D03E-C1AE1700A663}"/>
                </a:ext>
              </a:extLst>
            </p:cNvPr>
            <p:cNvSpPr/>
            <p:nvPr/>
          </p:nvSpPr>
          <p:spPr>
            <a:xfrm flipV="1">
              <a:off x="2748081" y="1539967"/>
              <a:ext cx="1116003" cy="1116003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Прямоугольник: скругленные углы 26">
              <a:extLst>
                <a:ext uri="{FF2B5EF4-FFF2-40B4-BE49-F238E27FC236}">
                  <a16:creationId xmlns:a16="http://schemas.microsoft.com/office/drawing/2014/main" id="{06DE33D9-1F6F-A1E7-1CE6-F5B1354E788C}"/>
                </a:ext>
              </a:extLst>
            </p:cNvPr>
            <p:cNvSpPr/>
            <p:nvPr/>
          </p:nvSpPr>
          <p:spPr>
            <a:xfrm flipV="1">
              <a:off x="2766403" y="2910542"/>
              <a:ext cx="1116003" cy="1116003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Прямоугольник: скругленные углы 27">
              <a:extLst>
                <a:ext uri="{FF2B5EF4-FFF2-40B4-BE49-F238E27FC236}">
                  <a16:creationId xmlns:a16="http://schemas.microsoft.com/office/drawing/2014/main" id="{FDBE9E84-4A26-02BD-F93C-A8358BC0C849}"/>
                </a:ext>
              </a:extLst>
            </p:cNvPr>
            <p:cNvSpPr/>
            <p:nvPr/>
          </p:nvSpPr>
          <p:spPr>
            <a:xfrm flipV="1">
              <a:off x="2777088" y="4281118"/>
              <a:ext cx="1116003" cy="1116003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" name="Прямоугольник: скругленные углы 28">
              <a:extLst>
                <a:ext uri="{FF2B5EF4-FFF2-40B4-BE49-F238E27FC236}">
                  <a16:creationId xmlns:a16="http://schemas.microsoft.com/office/drawing/2014/main" id="{F08042F5-BC79-DC95-A46B-56998418A0CE}"/>
                </a:ext>
              </a:extLst>
            </p:cNvPr>
            <p:cNvSpPr/>
            <p:nvPr/>
          </p:nvSpPr>
          <p:spPr>
            <a:xfrm flipV="1">
              <a:off x="2778616" y="5651694"/>
              <a:ext cx="1116003" cy="1116003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Прямоугольник: скругленные углы 29">
              <a:extLst>
                <a:ext uri="{FF2B5EF4-FFF2-40B4-BE49-F238E27FC236}">
                  <a16:creationId xmlns:a16="http://schemas.microsoft.com/office/drawing/2014/main" id="{4F270B8C-394A-D93A-6AE7-512824DFB8FD}"/>
                </a:ext>
              </a:extLst>
            </p:cNvPr>
            <p:cNvSpPr/>
            <p:nvPr/>
          </p:nvSpPr>
          <p:spPr>
            <a:xfrm flipV="1">
              <a:off x="4057972" y="170918"/>
              <a:ext cx="1116003" cy="1116003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" name="Прямоугольник: скругленные углы 30">
              <a:extLst>
                <a:ext uri="{FF2B5EF4-FFF2-40B4-BE49-F238E27FC236}">
                  <a16:creationId xmlns:a16="http://schemas.microsoft.com/office/drawing/2014/main" id="{6EC92496-C661-65E1-881B-52B3F039E1B4}"/>
                </a:ext>
              </a:extLst>
            </p:cNvPr>
            <p:cNvSpPr/>
            <p:nvPr/>
          </p:nvSpPr>
          <p:spPr>
            <a:xfrm flipV="1">
              <a:off x="4059497" y="1541494"/>
              <a:ext cx="1116003" cy="1116003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" name="Прямоугольник: скругленные углы 31">
              <a:extLst>
                <a:ext uri="{FF2B5EF4-FFF2-40B4-BE49-F238E27FC236}">
                  <a16:creationId xmlns:a16="http://schemas.microsoft.com/office/drawing/2014/main" id="{FDF2FE2A-CD90-F096-EE5A-D09D6F6A036F}"/>
                </a:ext>
              </a:extLst>
            </p:cNvPr>
            <p:cNvSpPr/>
            <p:nvPr/>
          </p:nvSpPr>
          <p:spPr>
            <a:xfrm flipV="1">
              <a:off x="4077819" y="2912069"/>
              <a:ext cx="1116003" cy="1116003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Прямоугольник: скругленные углы 32">
              <a:extLst>
                <a:ext uri="{FF2B5EF4-FFF2-40B4-BE49-F238E27FC236}">
                  <a16:creationId xmlns:a16="http://schemas.microsoft.com/office/drawing/2014/main" id="{907ABCB9-A803-490D-8592-4B7C5BE4E7AB}"/>
                </a:ext>
              </a:extLst>
            </p:cNvPr>
            <p:cNvSpPr/>
            <p:nvPr/>
          </p:nvSpPr>
          <p:spPr>
            <a:xfrm flipV="1">
              <a:off x="4088505" y="4282645"/>
              <a:ext cx="1116003" cy="1116003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Прямоугольник: скругленные углы 33">
              <a:extLst>
                <a:ext uri="{FF2B5EF4-FFF2-40B4-BE49-F238E27FC236}">
                  <a16:creationId xmlns:a16="http://schemas.microsoft.com/office/drawing/2014/main" id="{F8A8C555-1EB1-78BB-851B-AF33C06AD24F}"/>
                </a:ext>
              </a:extLst>
            </p:cNvPr>
            <p:cNvSpPr/>
            <p:nvPr/>
          </p:nvSpPr>
          <p:spPr>
            <a:xfrm flipV="1">
              <a:off x="4090033" y="5653221"/>
              <a:ext cx="1116003" cy="1116003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" name="Прямоугольник: скругленные углы 34">
              <a:extLst>
                <a:ext uri="{FF2B5EF4-FFF2-40B4-BE49-F238E27FC236}">
                  <a16:creationId xmlns:a16="http://schemas.microsoft.com/office/drawing/2014/main" id="{F9876E2C-8E3E-5AD9-4107-84C056F4FCCB}"/>
                </a:ext>
              </a:extLst>
            </p:cNvPr>
            <p:cNvSpPr/>
            <p:nvPr/>
          </p:nvSpPr>
          <p:spPr>
            <a:xfrm flipV="1">
              <a:off x="5377023" y="170918"/>
              <a:ext cx="1116003" cy="1116003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6" name="Прямоугольник: скругленные углы 35">
              <a:extLst>
                <a:ext uri="{FF2B5EF4-FFF2-40B4-BE49-F238E27FC236}">
                  <a16:creationId xmlns:a16="http://schemas.microsoft.com/office/drawing/2014/main" id="{893ADD62-AFD4-1A79-85D3-8616529D0A02}"/>
                </a:ext>
              </a:extLst>
            </p:cNvPr>
            <p:cNvSpPr/>
            <p:nvPr/>
          </p:nvSpPr>
          <p:spPr>
            <a:xfrm flipV="1">
              <a:off x="5378548" y="1541494"/>
              <a:ext cx="1116003" cy="1116003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" name="Прямоугольник: скругленные углы 36">
              <a:extLst>
                <a:ext uri="{FF2B5EF4-FFF2-40B4-BE49-F238E27FC236}">
                  <a16:creationId xmlns:a16="http://schemas.microsoft.com/office/drawing/2014/main" id="{48BBBA8D-3312-601B-80D3-36CAD4E2405D}"/>
                </a:ext>
              </a:extLst>
            </p:cNvPr>
            <p:cNvSpPr/>
            <p:nvPr/>
          </p:nvSpPr>
          <p:spPr>
            <a:xfrm flipV="1">
              <a:off x="5396870" y="2912069"/>
              <a:ext cx="1116003" cy="1116003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" name="Прямоугольник: скругленные углы 37">
              <a:extLst>
                <a:ext uri="{FF2B5EF4-FFF2-40B4-BE49-F238E27FC236}">
                  <a16:creationId xmlns:a16="http://schemas.microsoft.com/office/drawing/2014/main" id="{6AE46059-E642-47BA-9C70-51F2D9737658}"/>
                </a:ext>
              </a:extLst>
            </p:cNvPr>
            <p:cNvSpPr/>
            <p:nvPr/>
          </p:nvSpPr>
          <p:spPr>
            <a:xfrm flipV="1">
              <a:off x="5407556" y="4282645"/>
              <a:ext cx="1116003" cy="1116003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" name="Прямоугольник: скругленные углы 38">
              <a:extLst>
                <a:ext uri="{FF2B5EF4-FFF2-40B4-BE49-F238E27FC236}">
                  <a16:creationId xmlns:a16="http://schemas.microsoft.com/office/drawing/2014/main" id="{FFCB533E-A181-09CE-2ED9-4C4C9F590856}"/>
                </a:ext>
              </a:extLst>
            </p:cNvPr>
            <p:cNvSpPr/>
            <p:nvPr/>
          </p:nvSpPr>
          <p:spPr>
            <a:xfrm flipV="1">
              <a:off x="5409084" y="5653221"/>
              <a:ext cx="1116003" cy="1116003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43" name="Круг: прозрачная заливка 42">
            <a:extLst>
              <a:ext uri="{FF2B5EF4-FFF2-40B4-BE49-F238E27FC236}">
                <a16:creationId xmlns:a16="http://schemas.microsoft.com/office/drawing/2014/main" id="{E21A2ED0-220E-BECA-7FB1-95E2D6BCFAA2}"/>
              </a:ext>
            </a:extLst>
          </p:cNvPr>
          <p:cNvSpPr/>
          <p:nvPr/>
        </p:nvSpPr>
        <p:spPr>
          <a:xfrm>
            <a:off x="1669004" y="1808999"/>
            <a:ext cx="760611" cy="760611"/>
          </a:xfrm>
          <a:prstGeom prst="donut">
            <a:avLst/>
          </a:prstGeom>
          <a:solidFill>
            <a:srgbClr val="CDBDF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773D9BD-7F35-4A8B-78C2-07B7DB56E2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88560" y="447139"/>
            <a:ext cx="7609840" cy="3000652"/>
          </a:xfrm>
        </p:spPr>
        <p:txBody>
          <a:bodyPr anchor="t">
            <a:noAutofit/>
          </a:bodyPr>
          <a:lstStyle/>
          <a:p>
            <a:pPr algn="l"/>
            <a:r>
              <a:rPr lang="en-US" sz="5400" b="1" dirty="0">
                <a:solidFill>
                  <a:srgbClr val="3B2252"/>
                </a:solidFill>
                <a:latin typeface="Franklin Gothic Medium" panose="020B0603020102020204" pitchFamily="34" charset="0"/>
              </a:rPr>
              <a:t>Check out our GitHub</a:t>
            </a:r>
            <a:endParaRPr lang="en-GB" sz="2400" dirty="0">
              <a:solidFill>
                <a:srgbClr val="3B2252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42" name="Знак умножения 41">
            <a:extLst>
              <a:ext uri="{FF2B5EF4-FFF2-40B4-BE49-F238E27FC236}">
                <a16:creationId xmlns:a16="http://schemas.microsoft.com/office/drawing/2014/main" id="{1EC54407-5F25-0B9E-0EA9-01C1B1B6BF53}"/>
              </a:ext>
            </a:extLst>
          </p:cNvPr>
          <p:cNvSpPr/>
          <p:nvPr/>
        </p:nvSpPr>
        <p:spPr>
          <a:xfrm>
            <a:off x="239698" y="323562"/>
            <a:ext cx="1242874" cy="1242874"/>
          </a:xfrm>
          <a:prstGeom prst="mathMultiply">
            <a:avLst/>
          </a:prstGeom>
          <a:solidFill>
            <a:srgbClr val="2D1A3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Номер слайда 45">
            <a:extLst>
              <a:ext uri="{FF2B5EF4-FFF2-40B4-BE49-F238E27FC236}">
                <a16:creationId xmlns:a16="http://schemas.microsoft.com/office/drawing/2014/main" id="{DCD8B08E-3930-1567-E8F1-7395976EF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9C6D3-2C63-45CA-A518-D1F74F40A649}" type="slidenum">
              <a:rPr lang="en-GB" smtClean="0"/>
              <a:t>16</a:t>
            </a:fld>
            <a:endParaRPr lang="en-GB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7C5277D-3B69-AA02-0B5C-B5AE540B62C5}"/>
              </a:ext>
            </a:extLst>
          </p:cNvPr>
          <p:cNvSpPr txBox="1"/>
          <p:nvPr/>
        </p:nvSpPr>
        <p:spPr>
          <a:xfrm>
            <a:off x="5120640" y="5621774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https://github.com/ArtemVergazov/tic_tac_rl</a:t>
            </a:r>
            <a:endParaRPr lang="en-GB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EE9A62F6-C10D-4B8F-8B99-46FB4EB527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2011" y="1340672"/>
            <a:ext cx="4222149" cy="4135568"/>
          </a:xfrm>
          <a:prstGeom prst="rect">
            <a:avLst/>
          </a:prstGeom>
        </p:spPr>
      </p:pic>
      <p:sp>
        <p:nvSpPr>
          <p:cNvPr id="3" name="Овал 2">
            <a:extLst>
              <a:ext uri="{FF2B5EF4-FFF2-40B4-BE49-F238E27FC236}">
                <a16:creationId xmlns:a16="http://schemas.microsoft.com/office/drawing/2014/main" id="{C2A55D95-08A8-F877-9FF0-96FD5EAAF3DA}"/>
              </a:ext>
            </a:extLst>
          </p:cNvPr>
          <p:cNvSpPr/>
          <p:nvPr/>
        </p:nvSpPr>
        <p:spPr>
          <a:xfrm>
            <a:off x="11529061" y="139148"/>
            <a:ext cx="497288" cy="497288"/>
          </a:xfrm>
          <a:prstGeom prst="ellipse">
            <a:avLst/>
          </a:prstGeom>
          <a:solidFill>
            <a:srgbClr val="58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100" dirty="0">
                <a:latin typeface="Franklin Gothic Medium" panose="020B0603020102020204" pitchFamily="34" charset="0"/>
              </a:rPr>
              <a:t>16</a:t>
            </a:r>
            <a:endParaRPr lang="en-GB" sz="1100" dirty="0">
              <a:latin typeface="Franklin Gothic Medium" panose="020B06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16451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5360B16-1F9A-5E7E-4F67-3935DF209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094" y="329614"/>
            <a:ext cx="5074328" cy="6142208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5830A0"/>
                </a:solidFill>
                <a:latin typeface="Franklin Gothic Medium" panose="020B0603020102020204" pitchFamily="34" charset="0"/>
              </a:rPr>
              <a:t>Tic-tac-toe 5x5 </a:t>
            </a:r>
            <a:r>
              <a:rPr lang="en-US" sz="3600" dirty="0">
                <a:solidFill>
                  <a:srgbClr val="2D1A3E"/>
                </a:solidFill>
                <a:latin typeface="Franklin Gothic Medium" panose="020B0603020102020204" pitchFamily="34" charset="0"/>
              </a:rPr>
              <a:t>is an expanded version of the classic tic-tac-toe game, played on a larger grid of 5 rows and 5 columns. </a:t>
            </a:r>
            <a:br>
              <a:rPr lang="en-US" sz="3600" dirty="0">
                <a:solidFill>
                  <a:srgbClr val="2D1A3E"/>
                </a:solidFill>
                <a:latin typeface="Franklin Gothic Medium" panose="020B0603020102020204" pitchFamily="34" charset="0"/>
              </a:rPr>
            </a:br>
            <a:br>
              <a:rPr lang="en-US" sz="3600" dirty="0">
                <a:solidFill>
                  <a:srgbClr val="2D1A3E"/>
                </a:solidFill>
                <a:latin typeface="Franklin Gothic Medium" panose="020B0603020102020204" pitchFamily="34" charset="0"/>
              </a:rPr>
            </a:br>
            <a:r>
              <a:rPr lang="en-US" sz="3600" dirty="0">
                <a:solidFill>
                  <a:srgbClr val="2D1A3E"/>
                </a:solidFill>
                <a:latin typeface="Franklin Gothic Medium" panose="020B0603020102020204" pitchFamily="34" charset="0"/>
              </a:rPr>
              <a:t>It follows similar gameplay mechanics, but with a few key differences compared to the original 3x3 version.</a:t>
            </a:r>
            <a:endParaRPr lang="en-GB" sz="3600" dirty="0">
              <a:solidFill>
                <a:srgbClr val="2D1A3E"/>
              </a:solidFill>
              <a:latin typeface="Franklin Gothic Medium" panose="020B0603020102020204" pitchFamily="34" charset="0"/>
            </a:endParaRPr>
          </a:p>
        </p:txBody>
      </p:sp>
      <p:graphicFrame>
        <p:nvGraphicFramePr>
          <p:cNvPr id="4" name="Таблица 3">
            <a:extLst>
              <a:ext uri="{FF2B5EF4-FFF2-40B4-BE49-F238E27FC236}">
                <a16:creationId xmlns:a16="http://schemas.microsoft.com/office/drawing/2014/main" id="{058D053E-F7E4-CD0D-5A6B-200946C213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6869909"/>
              </p:ext>
            </p:extLst>
          </p:nvPr>
        </p:nvGraphicFramePr>
        <p:xfrm>
          <a:off x="5920419" y="612561"/>
          <a:ext cx="5603685" cy="5513035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1120737">
                  <a:extLst>
                    <a:ext uri="{9D8B030D-6E8A-4147-A177-3AD203B41FA5}">
                      <a16:colId xmlns:a16="http://schemas.microsoft.com/office/drawing/2014/main" val="3374383034"/>
                    </a:ext>
                  </a:extLst>
                </a:gridCol>
                <a:gridCol w="1120737">
                  <a:extLst>
                    <a:ext uri="{9D8B030D-6E8A-4147-A177-3AD203B41FA5}">
                      <a16:colId xmlns:a16="http://schemas.microsoft.com/office/drawing/2014/main" val="3465131979"/>
                    </a:ext>
                  </a:extLst>
                </a:gridCol>
                <a:gridCol w="1120737">
                  <a:extLst>
                    <a:ext uri="{9D8B030D-6E8A-4147-A177-3AD203B41FA5}">
                      <a16:colId xmlns:a16="http://schemas.microsoft.com/office/drawing/2014/main" val="2109743256"/>
                    </a:ext>
                  </a:extLst>
                </a:gridCol>
                <a:gridCol w="1120737">
                  <a:extLst>
                    <a:ext uri="{9D8B030D-6E8A-4147-A177-3AD203B41FA5}">
                      <a16:colId xmlns:a16="http://schemas.microsoft.com/office/drawing/2014/main" val="2396743467"/>
                    </a:ext>
                  </a:extLst>
                </a:gridCol>
                <a:gridCol w="1120737">
                  <a:extLst>
                    <a:ext uri="{9D8B030D-6E8A-4147-A177-3AD203B41FA5}">
                      <a16:colId xmlns:a16="http://schemas.microsoft.com/office/drawing/2014/main" val="58409461"/>
                    </a:ext>
                  </a:extLst>
                </a:gridCol>
              </a:tblGrid>
              <a:tr h="1102607">
                <a:tc>
                  <a:txBody>
                    <a:bodyPr/>
                    <a:lstStyle/>
                    <a:p>
                      <a:endParaRPr lang="en-GB" sz="3000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rgbClr val="5830A0"/>
                        </a:solidFill>
                      </a:endParaRPr>
                    </a:p>
                  </a:txBody>
                  <a:tcPr marL="154694" marR="154694" marT="77347" marB="77347">
                    <a:lnL w="12700" cap="flat" cmpd="sng" algn="ctr">
                      <a:solidFill>
                        <a:srgbClr val="58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DFF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3000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rgbClr val="5830A0"/>
                        </a:solidFill>
                      </a:endParaRPr>
                    </a:p>
                  </a:txBody>
                  <a:tcPr marL="154694" marR="154694" marT="77347" marB="77347">
                    <a:lnL w="12700" cap="flat" cmpd="sng" algn="ctr">
                      <a:solidFill>
                        <a:srgbClr val="58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DFF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3000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rgbClr val="5830A0"/>
                        </a:solidFill>
                      </a:endParaRPr>
                    </a:p>
                  </a:txBody>
                  <a:tcPr marL="154694" marR="154694" marT="77347" marB="77347">
                    <a:lnL w="12700" cap="flat" cmpd="sng" algn="ctr">
                      <a:solidFill>
                        <a:srgbClr val="58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DFF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300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rgbClr val="5830A0"/>
                        </a:solidFill>
                      </a:endParaRPr>
                    </a:p>
                  </a:txBody>
                  <a:tcPr marL="154694" marR="154694" marT="77347" marB="77347">
                    <a:lnL w="12700" cap="flat" cmpd="sng" algn="ctr">
                      <a:solidFill>
                        <a:srgbClr val="58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DFF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300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rgbClr val="5830A0"/>
                        </a:solidFill>
                      </a:endParaRPr>
                    </a:p>
                  </a:txBody>
                  <a:tcPr marL="154694" marR="154694" marT="77347" marB="77347">
                    <a:lnL w="12700" cap="flat" cmpd="sng" algn="ctr">
                      <a:solidFill>
                        <a:srgbClr val="58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DF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4764364"/>
                  </a:ext>
                </a:extLst>
              </a:tr>
              <a:tr h="1102607">
                <a:tc>
                  <a:txBody>
                    <a:bodyPr/>
                    <a:lstStyle/>
                    <a:p>
                      <a:endParaRPr lang="en-GB" sz="300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rgbClr val="5830A0"/>
                        </a:solidFill>
                      </a:endParaRPr>
                    </a:p>
                  </a:txBody>
                  <a:tcPr marL="154694" marR="154694" marT="77347" marB="77347">
                    <a:lnL w="12700" cap="flat" cmpd="sng" algn="ctr">
                      <a:solidFill>
                        <a:srgbClr val="58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DFF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300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rgbClr val="5830A0"/>
                        </a:solidFill>
                      </a:endParaRPr>
                    </a:p>
                  </a:txBody>
                  <a:tcPr marL="154694" marR="154694" marT="77347" marB="77347">
                    <a:lnL w="12700" cap="flat" cmpd="sng" algn="ctr">
                      <a:solidFill>
                        <a:srgbClr val="58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DFF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300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rgbClr val="5830A0"/>
                        </a:solidFill>
                      </a:endParaRPr>
                    </a:p>
                  </a:txBody>
                  <a:tcPr marL="154694" marR="154694" marT="77347" marB="77347">
                    <a:lnL w="12700" cap="flat" cmpd="sng" algn="ctr">
                      <a:solidFill>
                        <a:srgbClr val="58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DFF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300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rgbClr val="5830A0"/>
                        </a:solidFill>
                      </a:endParaRPr>
                    </a:p>
                  </a:txBody>
                  <a:tcPr marL="154694" marR="154694" marT="77347" marB="77347">
                    <a:lnL w="12700" cap="flat" cmpd="sng" algn="ctr">
                      <a:solidFill>
                        <a:srgbClr val="58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DFF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300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rgbClr val="5830A0"/>
                        </a:solidFill>
                      </a:endParaRPr>
                    </a:p>
                  </a:txBody>
                  <a:tcPr marL="154694" marR="154694" marT="77347" marB="77347">
                    <a:lnL w="12700" cap="flat" cmpd="sng" algn="ctr">
                      <a:solidFill>
                        <a:srgbClr val="58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DF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1703507"/>
                  </a:ext>
                </a:extLst>
              </a:tr>
              <a:tr h="1102607">
                <a:tc>
                  <a:txBody>
                    <a:bodyPr/>
                    <a:lstStyle/>
                    <a:p>
                      <a:endParaRPr lang="en-GB" sz="300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rgbClr val="5830A0"/>
                        </a:solidFill>
                      </a:endParaRPr>
                    </a:p>
                  </a:txBody>
                  <a:tcPr marL="154694" marR="154694" marT="77347" marB="77347">
                    <a:lnL w="12700" cap="flat" cmpd="sng" algn="ctr">
                      <a:solidFill>
                        <a:srgbClr val="58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DFF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300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rgbClr val="5830A0"/>
                        </a:solidFill>
                      </a:endParaRPr>
                    </a:p>
                  </a:txBody>
                  <a:tcPr marL="154694" marR="154694" marT="77347" marB="77347">
                    <a:lnL w="12700" cap="flat" cmpd="sng" algn="ctr">
                      <a:solidFill>
                        <a:srgbClr val="58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DFF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3000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rgbClr val="5830A0"/>
                        </a:solidFill>
                      </a:endParaRPr>
                    </a:p>
                  </a:txBody>
                  <a:tcPr marL="154694" marR="154694" marT="77347" marB="77347">
                    <a:lnL w="12700" cap="flat" cmpd="sng" algn="ctr">
                      <a:solidFill>
                        <a:srgbClr val="58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DFF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300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rgbClr val="5830A0"/>
                        </a:solidFill>
                      </a:endParaRPr>
                    </a:p>
                  </a:txBody>
                  <a:tcPr marL="154694" marR="154694" marT="77347" marB="77347">
                    <a:lnL w="12700" cap="flat" cmpd="sng" algn="ctr">
                      <a:solidFill>
                        <a:srgbClr val="58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DFF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300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rgbClr val="5830A0"/>
                        </a:solidFill>
                      </a:endParaRPr>
                    </a:p>
                  </a:txBody>
                  <a:tcPr marL="154694" marR="154694" marT="77347" marB="77347">
                    <a:lnL w="12700" cap="flat" cmpd="sng" algn="ctr">
                      <a:solidFill>
                        <a:srgbClr val="58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DF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4736134"/>
                  </a:ext>
                </a:extLst>
              </a:tr>
              <a:tr h="1102607">
                <a:tc>
                  <a:txBody>
                    <a:bodyPr/>
                    <a:lstStyle/>
                    <a:p>
                      <a:endParaRPr lang="en-GB" sz="300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rgbClr val="5830A0"/>
                        </a:solidFill>
                      </a:endParaRPr>
                    </a:p>
                  </a:txBody>
                  <a:tcPr marL="154694" marR="154694" marT="77347" marB="77347">
                    <a:lnL w="12700" cap="flat" cmpd="sng" algn="ctr">
                      <a:solidFill>
                        <a:srgbClr val="58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DFF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300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rgbClr val="5830A0"/>
                        </a:solidFill>
                      </a:endParaRPr>
                    </a:p>
                  </a:txBody>
                  <a:tcPr marL="154694" marR="154694" marT="77347" marB="77347">
                    <a:lnL w="12700" cap="flat" cmpd="sng" algn="ctr">
                      <a:solidFill>
                        <a:srgbClr val="58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DFF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300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rgbClr val="5830A0"/>
                        </a:solidFill>
                      </a:endParaRPr>
                    </a:p>
                  </a:txBody>
                  <a:tcPr marL="154694" marR="154694" marT="77347" marB="77347">
                    <a:lnL w="12700" cap="flat" cmpd="sng" algn="ctr">
                      <a:solidFill>
                        <a:srgbClr val="58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DFF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300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rgbClr val="5830A0"/>
                        </a:solidFill>
                      </a:endParaRPr>
                    </a:p>
                  </a:txBody>
                  <a:tcPr marL="154694" marR="154694" marT="77347" marB="77347">
                    <a:lnL w="12700" cap="flat" cmpd="sng" algn="ctr">
                      <a:solidFill>
                        <a:srgbClr val="58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DFF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300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rgbClr val="5830A0"/>
                        </a:solidFill>
                      </a:endParaRPr>
                    </a:p>
                  </a:txBody>
                  <a:tcPr marL="154694" marR="154694" marT="77347" marB="77347">
                    <a:lnL w="12700" cap="flat" cmpd="sng" algn="ctr">
                      <a:solidFill>
                        <a:srgbClr val="58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DF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7793601"/>
                  </a:ext>
                </a:extLst>
              </a:tr>
              <a:tr h="1102607">
                <a:tc>
                  <a:txBody>
                    <a:bodyPr/>
                    <a:lstStyle/>
                    <a:p>
                      <a:endParaRPr lang="en-GB" sz="300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rgbClr val="5830A0"/>
                        </a:solidFill>
                      </a:endParaRPr>
                    </a:p>
                  </a:txBody>
                  <a:tcPr marL="154694" marR="154694" marT="77347" marB="77347">
                    <a:lnL w="12700" cap="flat" cmpd="sng" algn="ctr">
                      <a:solidFill>
                        <a:srgbClr val="58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DFF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300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rgbClr val="5830A0"/>
                        </a:solidFill>
                      </a:endParaRPr>
                    </a:p>
                  </a:txBody>
                  <a:tcPr marL="154694" marR="154694" marT="77347" marB="77347">
                    <a:lnL w="12700" cap="flat" cmpd="sng" algn="ctr">
                      <a:solidFill>
                        <a:srgbClr val="58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DFF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300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rgbClr val="5830A0"/>
                        </a:solidFill>
                      </a:endParaRPr>
                    </a:p>
                  </a:txBody>
                  <a:tcPr marL="154694" marR="154694" marT="77347" marB="77347">
                    <a:lnL w="12700" cap="flat" cmpd="sng" algn="ctr">
                      <a:solidFill>
                        <a:srgbClr val="58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DFF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300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rgbClr val="5830A0"/>
                        </a:solidFill>
                      </a:endParaRPr>
                    </a:p>
                  </a:txBody>
                  <a:tcPr marL="154694" marR="154694" marT="77347" marB="77347">
                    <a:lnL w="12700" cap="flat" cmpd="sng" algn="ctr">
                      <a:solidFill>
                        <a:srgbClr val="58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DFF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3000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rgbClr val="5830A0"/>
                        </a:solidFill>
                      </a:endParaRPr>
                    </a:p>
                  </a:txBody>
                  <a:tcPr marL="154694" marR="154694" marT="77347" marB="77347">
                    <a:lnL w="12700" cap="flat" cmpd="sng" algn="ctr">
                      <a:solidFill>
                        <a:srgbClr val="58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DF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7463586"/>
                  </a:ext>
                </a:extLst>
              </a:tr>
            </a:tbl>
          </a:graphicData>
        </a:graphic>
      </p:graphicFrame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578206E5-FB27-313E-67D1-3E93D7FB60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9C6D3-2C63-45CA-A518-D1F74F40A649}" type="slidenum">
              <a:rPr lang="en-GB" smtClean="0"/>
              <a:t>2</a:t>
            </a:fld>
            <a:endParaRPr lang="en-GB"/>
          </a:p>
        </p:txBody>
      </p:sp>
      <p:sp>
        <p:nvSpPr>
          <p:cNvPr id="3" name="Овал 2">
            <a:extLst>
              <a:ext uri="{FF2B5EF4-FFF2-40B4-BE49-F238E27FC236}">
                <a16:creationId xmlns:a16="http://schemas.microsoft.com/office/drawing/2014/main" id="{34647435-077C-0B60-3796-C8BCED853E12}"/>
              </a:ext>
            </a:extLst>
          </p:cNvPr>
          <p:cNvSpPr/>
          <p:nvPr/>
        </p:nvSpPr>
        <p:spPr>
          <a:xfrm>
            <a:off x="11618843" y="139148"/>
            <a:ext cx="407505" cy="407505"/>
          </a:xfrm>
          <a:prstGeom prst="ellipse">
            <a:avLst/>
          </a:prstGeom>
          <a:solidFill>
            <a:srgbClr val="58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latin typeface="Franklin Gothic Medium" panose="020B0603020102020204" pitchFamily="34" charset="0"/>
              </a:rPr>
              <a:t>2</a:t>
            </a:r>
            <a:endParaRPr lang="en-GB" dirty="0">
              <a:latin typeface="Franklin Gothic Medium" panose="020B06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9990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Таблица 3">
            <a:extLst>
              <a:ext uri="{FF2B5EF4-FFF2-40B4-BE49-F238E27FC236}">
                <a16:creationId xmlns:a16="http://schemas.microsoft.com/office/drawing/2014/main" id="{058D053E-F7E4-CD0D-5A6B-200946C21379}"/>
              </a:ext>
            </a:extLst>
          </p:cNvPr>
          <p:cNvGraphicFramePr>
            <a:graphicFrameLocks noGrp="1"/>
          </p:cNvGraphicFramePr>
          <p:nvPr/>
        </p:nvGraphicFramePr>
        <p:xfrm>
          <a:off x="5920419" y="612561"/>
          <a:ext cx="5603685" cy="5513035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1120737">
                  <a:extLst>
                    <a:ext uri="{9D8B030D-6E8A-4147-A177-3AD203B41FA5}">
                      <a16:colId xmlns:a16="http://schemas.microsoft.com/office/drawing/2014/main" val="3374383034"/>
                    </a:ext>
                  </a:extLst>
                </a:gridCol>
                <a:gridCol w="1120737">
                  <a:extLst>
                    <a:ext uri="{9D8B030D-6E8A-4147-A177-3AD203B41FA5}">
                      <a16:colId xmlns:a16="http://schemas.microsoft.com/office/drawing/2014/main" val="3465131979"/>
                    </a:ext>
                  </a:extLst>
                </a:gridCol>
                <a:gridCol w="1120737">
                  <a:extLst>
                    <a:ext uri="{9D8B030D-6E8A-4147-A177-3AD203B41FA5}">
                      <a16:colId xmlns:a16="http://schemas.microsoft.com/office/drawing/2014/main" val="2109743256"/>
                    </a:ext>
                  </a:extLst>
                </a:gridCol>
                <a:gridCol w="1120737">
                  <a:extLst>
                    <a:ext uri="{9D8B030D-6E8A-4147-A177-3AD203B41FA5}">
                      <a16:colId xmlns:a16="http://schemas.microsoft.com/office/drawing/2014/main" val="2396743467"/>
                    </a:ext>
                  </a:extLst>
                </a:gridCol>
                <a:gridCol w="1120737">
                  <a:extLst>
                    <a:ext uri="{9D8B030D-6E8A-4147-A177-3AD203B41FA5}">
                      <a16:colId xmlns:a16="http://schemas.microsoft.com/office/drawing/2014/main" val="58409461"/>
                    </a:ext>
                  </a:extLst>
                </a:gridCol>
              </a:tblGrid>
              <a:tr h="1102607">
                <a:tc>
                  <a:txBody>
                    <a:bodyPr/>
                    <a:lstStyle/>
                    <a:p>
                      <a:endParaRPr lang="en-GB" sz="3000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rgbClr val="5830A0"/>
                        </a:solidFill>
                      </a:endParaRPr>
                    </a:p>
                  </a:txBody>
                  <a:tcPr marL="154694" marR="154694" marT="77347" marB="77347">
                    <a:lnL w="12700" cap="flat" cmpd="sng" algn="ctr">
                      <a:solidFill>
                        <a:srgbClr val="58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DFF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3000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rgbClr val="5830A0"/>
                        </a:solidFill>
                      </a:endParaRPr>
                    </a:p>
                  </a:txBody>
                  <a:tcPr marL="154694" marR="154694" marT="77347" marB="77347">
                    <a:lnL w="12700" cap="flat" cmpd="sng" algn="ctr">
                      <a:solidFill>
                        <a:srgbClr val="58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DFF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3000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rgbClr val="5830A0"/>
                        </a:solidFill>
                      </a:endParaRPr>
                    </a:p>
                  </a:txBody>
                  <a:tcPr marL="154694" marR="154694" marT="77347" marB="77347">
                    <a:lnL w="12700" cap="flat" cmpd="sng" algn="ctr">
                      <a:solidFill>
                        <a:srgbClr val="58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DFF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300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rgbClr val="5830A0"/>
                        </a:solidFill>
                      </a:endParaRPr>
                    </a:p>
                  </a:txBody>
                  <a:tcPr marL="154694" marR="154694" marT="77347" marB="77347">
                    <a:lnL w="12700" cap="flat" cmpd="sng" algn="ctr">
                      <a:solidFill>
                        <a:srgbClr val="58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DFF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300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rgbClr val="5830A0"/>
                        </a:solidFill>
                      </a:endParaRPr>
                    </a:p>
                  </a:txBody>
                  <a:tcPr marL="154694" marR="154694" marT="77347" marB="77347">
                    <a:lnL w="12700" cap="flat" cmpd="sng" algn="ctr">
                      <a:solidFill>
                        <a:srgbClr val="58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DF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4764364"/>
                  </a:ext>
                </a:extLst>
              </a:tr>
              <a:tr h="1102607">
                <a:tc>
                  <a:txBody>
                    <a:bodyPr/>
                    <a:lstStyle/>
                    <a:p>
                      <a:endParaRPr lang="en-GB" sz="300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rgbClr val="5830A0"/>
                        </a:solidFill>
                      </a:endParaRPr>
                    </a:p>
                  </a:txBody>
                  <a:tcPr marL="154694" marR="154694" marT="77347" marB="77347">
                    <a:lnL w="12700" cap="flat" cmpd="sng" algn="ctr">
                      <a:solidFill>
                        <a:srgbClr val="58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DFF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300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rgbClr val="5830A0"/>
                        </a:solidFill>
                      </a:endParaRPr>
                    </a:p>
                  </a:txBody>
                  <a:tcPr marL="154694" marR="154694" marT="77347" marB="77347">
                    <a:lnL w="12700" cap="flat" cmpd="sng" algn="ctr">
                      <a:solidFill>
                        <a:srgbClr val="58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DFF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300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rgbClr val="5830A0"/>
                        </a:solidFill>
                      </a:endParaRPr>
                    </a:p>
                  </a:txBody>
                  <a:tcPr marL="154694" marR="154694" marT="77347" marB="77347">
                    <a:lnL w="12700" cap="flat" cmpd="sng" algn="ctr">
                      <a:solidFill>
                        <a:srgbClr val="58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DFF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300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rgbClr val="5830A0"/>
                        </a:solidFill>
                      </a:endParaRPr>
                    </a:p>
                  </a:txBody>
                  <a:tcPr marL="154694" marR="154694" marT="77347" marB="77347">
                    <a:lnL w="12700" cap="flat" cmpd="sng" algn="ctr">
                      <a:solidFill>
                        <a:srgbClr val="58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DFF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300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rgbClr val="5830A0"/>
                        </a:solidFill>
                      </a:endParaRPr>
                    </a:p>
                  </a:txBody>
                  <a:tcPr marL="154694" marR="154694" marT="77347" marB="77347">
                    <a:lnL w="12700" cap="flat" cmpd="sng" algn="ctr">
                      <a:solidFill>
                        <a:srgbClr val="58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DF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1703507"/>
                  </a:ext>
                </a:extLst>
              </a:tr>
              <a:tr h="1102607">
                <a:tc>
                  <a:txBody>
                    <a:bodyPr/>
                    <a:lstStyle/>
                    <a:p>
                      <a:endParaRPr lang="en-GB" sz="300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rgbClr val="5830A0"/>
                        </a:solidFill>
                      </a:endParaRPr>
                    </a:p>
                  </a:txBody>
                  <a:tcPr marL="154694" marR="154694" marT="77347" marB="77347">
                    <a:lnL w="12700" cap="flat" cmpd="sng" algn="ctr">
                      <a:solidFill>
                        <a:srgbClr val="58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DFF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300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rgbClr val="5830A0"/>
                        </a:solidFill>
                      </a:endParaRPr>
                    </a:p>
                  </a:txBody>
                  <a:tcPr marL="154694" marR="154694" marT="77347" marB="77347">
                    <a:lnL w="12700" cap="flat" cmpd="sng" algn="ctr">
                      <a:solidFill>
                        <a:srgbClr val="58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DFF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3000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rgbClr val="5830A0"/>
                        </a:solidFill>
                      </a:endParaRPr>
                    </a:p>
                  </a:txBody>
                  <a:tcPr marL="154694" marR="154694" marT="77347" marB="77347">
                    <a:lnL w="12700" cap="flat" cmpd="sng" algn="ctr">
                      <a:solidFill>
                        <a:srgbClr val="58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DFF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300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rgbClr val="5830A0"/>
                        </a:solidFill>
                      </a:endParaRPr>
                    </a:p>
                  </a:txBody>
                  <a:tcPr marL="154694" marR="154694" marT="77347" marB="77347">
                    <a:lnL w="12700" cap="flat" cmpd="sng" algn="ctr">
                      <a:solidFill>
                        <a:srgbClr val="58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DFF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300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rgbClr val="5830A0"/>
                        </a:solidFill>
                      </a:endParaRPr>
                    </a:p>
                  </a:txBody>
                  <a:tcPr marL="154694" marR="154694" marT="77347" marB="77347">
                    <a:lnL w="12700" cap="flat" cmpd="sng" algn="ctr">
                      <a:solidFill>
                        <a:srgbClr val="58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DF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4736134"/>
                  </a:ext>
                </a:extLst>
              </a:tr>
              <a:tr h="1102607">
                <a:tc>
                  <a:txBody>
                    <a:bodyPr/>
                    <a:lstStyle/>
                    <a:p>
                      <a:endParaRPr lang="en-GB" sz="300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rgbClr val="5830A0"/>
                        </a:solidFill>
                      </a:endParaRPr>
                    </a:p>
                  </a:txBody>
                  <a:tcPr marL="154694" marR="154694" marT="77347" marB="77347">
                    <a:lnL w="12700" cap="flat" cmpd="sng" algn="ctr">
                      <a:solidFill>
                        <a:srgbClr val="58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DFF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300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rgbClr val="5830A0"/>
                        </a:solidFill>
                      </a:endParaRPr>
                    </a:p>
                  </a:txBody>
                  <a:tcPr marL="154694" marR="154694" marT="77347" marB="77347">
                    <a:lnL w="12700" cap="flat" cmpd="sng" algn="ctr">
                      <a:solidFill>
                        <a:srgbClr val="58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DFF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300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rgbClr val="5830A0"/>
                        </a:solidFill>
                      </a:endParaRPr>
                    </a:p>
                  </a:txBody>
                  <a:tcPr marL="154694" marR="154694" marT="77347" marB="77347">
                    <a:lnL w="12700" cap="flat" cmpd="sng" algn="ctr">
                      <a:solidFill>
                        <a:srgbClr val="58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DFF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300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rgbClr val="5830A0"/>
                        </a:solidFill>
                      </a:endParaRPr>
                    </a:p>
                  </a:txBody>
                  <a:tcPr marL="154694" marR="154694" marT="77347" marB="77347">
                    <a:lnL w="12700" cap="flat" cmpd="sng" algn="ctr">
                      <a:solidFill>
                        <a:srgbClr val="58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DFF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300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rgbClr val="5830A0"/>
                        </a:solidFill>
                      </a:endParaRPr>
                    </a:p>
                  </a:txBody>
                  <a:tcPr marL="154694" marR="154694" marT="77347" marB="77347">
                    <a:lnL w="12700" cap="flat" cmpd="sng" algn="ctr">
                      <a:solidFill>
                        <a:srgbClr val="58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DF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7793601"/>
                  </a:ext>
                </a:extLst>
              </a:tr>
              <a:tr h="1102607">
                <a:tc>
                  <a:txBody>
                    <a:bodyPr/>
                    <a:lstStyle/>
                    <a:p>
                      <a:endParaRPr lang="en-GB" sz="300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rgbClr val="5830A0"/>
                        </a:solidFill>
                      </a:endParaRPr>
                    </a:p>
                  </a:txBody>
                  <a:tcPr marL="154694" marR="154694" marT="77347" marB="77347">
                    <a:lnL w="12700" cap="flat" cmpd="sng" algn="ctr">
                      <a:solidFill>
                        <a:srgbClr val="58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DFF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300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rgbClr val="5830A0"/>
                        </a:solidFill>
                      </a:endParaRPr>
                    </a:p>
                  </a:txBody>
                  <a:tcPr marL="154694" marR="154694" marT="77347" marB="77347">
                    <a:lnL w="12700" cap="flat" cmpd="sng" algn="ctr">
                      <a:solidFill>
                        <a:srgbClr val="58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DFF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300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rgbClr val="5830A0"/>
                        </a:solidFill>
                      </a:endParaRPr>
                    </a:p>
                  </a:txBody>
                  <a:tcPr marL="154694" marR="154694" marT="77347" marB="77347">
                    <a:lnL w="12700" cap="flat" cmpd="sng" algn="ctr">
                      <a:solidFill>
                        <a:srgbClr val="58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DFF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300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rgbClr val="5830A0"/>
                        </a:solidFill>
                      </a:endParaRPr>
                    </a:p>
                  </a:txBody>
                  <a:tcPr marL="154694" marR="154694" marT="77347" marB="77347">
                    <a:lnL w="12700" cap="flat" cmpd="sng" algn="ctr">
                      <a:solidFill>
                        <a:srgbClr val="58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DFF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3000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rgbClr val="5830A0"/>
                        </a:solidFill>
                      </a:endParaRPr>
                    </a:p>
                  </a:txBody>
                  <a:tcPr marL="154694" marR="154694" marT="77347" marB="77347">
                    <a:lnL w="12700" cap="flat" cmpd="sng" algn="ctr">
                      <a:solidFill>
                        <a:srgbClr val="58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DF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7463586"/>
                  </a:ext>
                </a:extLst>
              </a:tr>
            </a:tbl>
          </a:graphicData>
        </a:graphic>
      </p:graphicFrame>
      <p:cxnSp>
        <p:nvCxnSpPr>
          <p:cNvPr id="5" name="Прямая со стрелкой 4">
            <a:extLst>
              <a:ext uri="{FF2B5EF4-FFF2-40B4-BE49-F238E27FC236}">
                <a16:creationId xmlns:a16="http://schemas.microsoft.com/office/drawing/2014/main" id="{CF359828-EFD1-417A-BA67-EBCC6C9D1710}"/>
              </a:ext>
            </a:extLst>
          </p:cNvPr>
          <p:cNvCxnSpPr/>
          <p:nvPr/>
        </p:nvCxnSpPr>
        <p:spPr>
          <a:xfrm>
            <a:off x="5619568" y="594804"/>
            <a:ext cx="0" cy="5557421"/>
          </a:xfrm>
          <a:prstGeom prst="straightConnector1">
            <a:avLst/>
          </a:prstGeom>
          <a:ln w="76200">
            <a:solidFill>
              <a:srgbClr val="2D1A3E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45CB5B95-588D-F8CE-BC2A-39487EAF1D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094" y="329614"/>
            <a:ext cx="5074328" cy="6142208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2D1A3E"/>
                </a:solidFill>
                <a:latin typeface="Franklin Gothic Medium" panose="020B0603020102020204" pitchFamily="34" charset="0"/>
              </a:rPr>
              <a:t>The 5x5 version has a </a:t>
            </a:r>
            <a:r>
              <a:rPr lang="en-US" sz="3600" dirty="0">
                <a:solidFill>
                  <a:srgbClr val="5830A0"/>
                </a:solidFill>
                <a:latin typeface="Franklin Gothic Medium" panose="020B0603020102020204" pitchFamily="34" charset="0"/>
              </a:rPr>
              <a:t>larger grid</a:t>
            </a:r>
            <a:r>
              <a:rPr lang="en-US" sz="3600" dirty="0">
                <a:solidFill>
                  <a:srgbClr val="2D1A3E"/>
                </a:solidFill>
                <a:latin typeface="Franklin Gothic Medium" panose="020B0603020102020204" pitchFamily="34" charset="0"/>
              </a:rPr>
              <a:t>, providing more spaces for players to make their moves.</a:t>
            </a:r>
            <a:br>
              <a:rPr lang="en-US" sz="3600" dirty="0">
                <a:solidFill>
                  <a:srgbClr val="2D1A3E"/>
                </a:solidFill>
                <a:latin typeface="Franklin Gothic Medium" panose="020B0603020102020204" pitchFamily="34" charset="0"/>
              </a:rPr>
            </a:br>
            <a:br>
              <a:rPr lang="en-US" sz="3600" dirty="0">
                <a:solidFill>
                  <a:srgbClr val="2D1A3E"/>
                </a:solidFill>
                <a:latin typeface="Franklin Gothic Medium" panose="020B0603020102020204" pitchFamily="34" charset="0"/>
              </a:rPr>
            </a:br>
            <a:r>
              <a:rPr lang="en-US" sz="3600" dirty="0">
                <a:solidFill>
                  <a:srgbClr val="2D1A3E"/>
                </a:solidFill>
                <a:latin typeface="Franklin Gothic Medium" panose="020B0603020102020204" pitchFamily="34" charset="0"/>
              </a:rPr>
              <a:t>This increases the complexity and strategic options available compared to the limited 3x3 grid.</a:t>
            </a:r>
            <a:endParaRPr lang="en-GB" sz="1400" dirty="0"/>
          </a:p>
        </p:txBody>
      </p:sp>
      <p:sp>
        <p:nvSpPr>
          <p:cNvPr id="11" name="Номер слайда 10">
            <a:extLst>
              <a:ext uri="{FF2B5EF4-FFF2-40B4-BE49-F238E27FC236}">
                <a16:creationId xmlns:a16="http://schemas.microsoft.com/office/drawing/2014/main" id="{159CF39B-12AA-E80E-0D80-F13A83F57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9C6D3-2C63-45CA-A518-D1F74F40A649}" type="slidenum">
              <a:rPr lang="en-GB" smtClean="0"/>
              <a:t>3</a:t>
            </a:fld>
            <a:endParaRPr lang="en-GB"/>
          </a:p>
        </p:txBody>
      </p:sp>
      <p:cxnSp>
        <p:nvCxnSpPr>
          <p:cNvPr id="12" name="Прямая со стрелкой 11">
            <a:extLst>
              <a:ext uri="{FF2B5EF4-FFF2-40B4-BE49-F238E27FC236}">
                <a16:creationId xmlns:a16="http://schemas.microsoft.com/office/drawing/2014/main" id="{21CA80A4-F1BD-7FB6-7D36-CE44E0EB889D}"/>
              </a:ext>
            </a:extLst>
          </p:cNvPr>
          <p:cNvCxnSpPr>
            <a:cxnSpLocks/>
          </p:cNvCxnSpPr>
          <p:nvPr/>
        </p:nvCxnSpPr>
        <p:spPr>
          <a:xfrm flipH="1">
            <a:off x="5816356" y="6411157"/>
            <a:ext cx="5804514" cy="0"/>
          </a:xfrm>
          <a:prstGeom prst="straightConnector1">
            <a:avLst/>
          </a:prstGeom>
          <a:ln w="76200">
            <a:solidFill>
              <a:srgbClr val="2D1A3E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4AA378F-F982-73E7-92BE-3F8F05866DC1}"/>
              </a:ext>
            </a:extLst>
          </p:cNvPr>
          <p:cNvSpPr txBox="1"/>
          <p:nvPr/>
        </p:nvSpPr>
        <p:spPr>
          <a:xfrm>
            <a:off x="7794594" y="2574524"/>
            <a:ext cx="184056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rgbClr val="5830A0"/>
                </a:solidFill>
                <a:latin typeface="Franklin Gothic Medium" panose="020B0603020102020204" pitchFamily="34" charset="0"/>
              </a:rPr>
              <a:t>5x5</a:t>
            </a:r>
            <a:endParaRPr lang="en-GB" sz="8000" dirty="0">
              <a:solidFill>
                <a:srgbClr val="5830A0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2" name="Овал 1">
            <a:extLst>
              <a:ext uri="{FF2B5EF4-FFF2-40B4-BE49-F238E27FC236}">
                <a16:creationId xmlns:a16="http://schemas.microsoft.com/office/drawing/2014/main" id="{CF784F18-4AAC-2A42-AA79-A1D825394E9A}"/>
              </a:ext>
            </a:extLst>
          </p:cNvPr>
          <p:cNvSpPr/>
          <p:nvPr/>
        </p:nvSpPr>
        <p:spPr>
          <a:xfrm>
            <a:off x="11618843" y="139148"/>
            <a:ext cx="407505" cy="407505"/>
          </a:xfrm>
          <a:prstGeom prst="ellipse">
            <a:avLst/>
          </a:prstGeom>
          <a:solidFill>
            <a:srgbClr val="58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latin typeface="Franklin Gothic Medium" panose="020B0603020102020204" pitchFamily="34" charset="0"/>
              </a:rPr>
              <a:t>3</a:t>
            </a:r>
            <a:endParaRPr lang="en-GB" dirty="0">
              <a:latin typeface="Franklin Gothic Medium" panose="020B06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28279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5360B16-1F9A-5E7E-4F67-3935DF209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042" y="880030"/>
            <a:ext cx="4731799" cy="6142208"/>
          </a:xfrm>
        </p:spPr>
        <p:txBody>
          <a:bodyPr anchor="t">
            <a:normAutofit/>
          </a:bodyPr>
          <a:lstStyle/>
          <a:p>
            <a:r>
              <a:rPr lang="en-US" sz="3600" dirty="0">
                <a:solidFill>
                  <a:srgbClr val="2D1A3E"/>
                </a:solidFill>
                <a:latin typeface="Franklin Gothic Medium" panose="020B0603020102020204" pitchFamily="34" charset="0"/>
              </a:rPr>
              <a:t>In Tic-tac-toe 5x5, the win condition is usually extended to forming a line of </a:t>
            </a:r>
            <a:r>
              <a:rPr lang="en-US" sz="3600" dirty="0">
                <a:solidFill>
                  <a:srgbClr val="5830A0"/>
                </a:solidFill>
                <a:latin typeface="Franklin Gothic Medium" panose="020B0603020102020204" pitchFamily="34" charset="0"/>
              </a:rPr>
              <a:t>FOUR</a:t>
            </a:r>
            <a:r>
              <a:rPr lang="en-US" sz="3600" dirty="0">
                <a:solidFill>
                  <a:srgbClr val="2D1A3E"/>
                </a:solidFill>
                <a:latin typeface="Franklin Gothic Medium" panose="020B0603020102020204" pitchFamily="34" charset="0"/>
              </a:rPr>
              <a:t> </a:t>
            </a:r>
            <a:r>
              <a:rPr lang="en-US" sz="3600" dirty="0" err="1">
                <a:solidFill>
                  <a:srgbClr val="2D1A3E"/>
                </a:solidFill>
                <a:latin typeface="Franklin Gothic Medium" panose="020B0603020102020204" pitchFamily="34" charset="0"/>
              </a:rPr>
              <a:t>Xs</a:t>
            </a:r>
            <a:r>
              <a:rPr lang="en-US" sz="3600" dirty="0">
                <a:solidFill>
                  <a:srgbClr val="2D1A3E"/>
                </a:solidFill>
                <a:latin typeface="Franklin Gothic Medium" panose="020B0603020102020204" pitchFamily="34" charset="0"/>
              </a:rPr>
              <a:t> or </a:t>
            </a:r>
            <a:r>
              <a:rPr lang="en-US" sz="3600" dirty="0" err="1">
                <a:solidFill>
                  <a:srgbClr val="2D1A3E"/>
                </a:solidFill>
                <a:latin typeface="Franklin Gothic Medium" panose="020B0603020102020204" pitchFamily="34" charset="0"/>
              </a:rPr>
              <a:t>Os</a:t>
            </a:r>
            <a:r>
              <a:rPr lang="en-US" sz="3600" dirty="0">
                <a:solidFill>
                  <a:srgbClr val="2D1A3E"/>
                </a:solidFill>
                <a:latin typeface="Franklin Gothic Medium" panose="020B0603020102020204" pitchFamily="34" charset="0"/>
              </a:rPr>
              <a:t>. </a:t>
            </a:r>
            <a:br>
              <a:rPr lang="en-US" sz="3600" dirty="0">
                <a:solidFill>
                  <a:srgbClr val="2D1A3E"/>
                </a:solidFill>
                <a:latin typeface="Franklin Gothic Medium" panose="020B0603020102020204" pitchFamily="34" charset="0"/>
              </a:rPr>
            </a:br>
            <a:br>
              <a:rPr lang="en-US" sz="3600" dirty="0">
                <a:solidFill>
                  <a:srgbClr val="2D1A3E"/>
                </a:solidFill>
                <a:latin typeface="Franklin Gothic Medium" panose="020B0603020102020204" pitchFamily="34" charset="0"/>
              </a:rPr>
            </a:br>
            <a:r>
              <a:rPr lang="en-US" sz="3600" dirty="0">
                <a:solidFill>
                  <a:srgbClr val="2D1A3E"/>
                </a:solidFill>
                <a:latin typeface="Franklin Gothic Medium" panose="020B0603020102020204" pitchFamily="34" charset="0"/>
              </a:rPr>
              <a:t>This requires more planning and foresight to achieve victory.</a:t>
            </a:r>
            <a:endParaRPr lang="en-GB" sz="3600" dirty="0">
              <a:solidFill>
                <a:srgbClr val="2D1A3E"/>
              </a:solidFill>
              <a:latin typeface="Franklin Gothic Medium" panose="020B0603020102020204" pitchFamily="34" charset="0"/>
            </a:endParaRPr>
          </a:p>
        </p:txBody>
      </p:sp>
      <p:graphicFrame>
        <p:nvGraphicFramePr>
          <p:cNvPr id="4" name="Таблица 3">
            <a:extLst>
              <a:ext uri="{FF2B5EF4-FFF2-40B4-BE49-F238E27FC236}">
                <a16:creationId xmlns:a16="http://schemas.microsoft.com/office/drawing/2014/main" id="{058D053E-F7E4-CD0D-5A6B-200946C21379}"/>
              </a:ext>
            </a:extLst>
          </p:cNvPr>
          <p:cNvGraphicFramePr>
            <a:graphicFrameLocks noGrp="1"/>
          </p:cNvGraphicFramePr>
          <p:nvPr/>
        </p:nvGraphicFramePr>
        <p:xfrm>
          <a:off x="5920419" y="612561"/>
          <a:ext cx="5603685" cy="5513035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1120737">
                  <a:extLst>
                    <a:ext uri="{9D8B030D-6E8A-4147-A177-3AD203B41FA5}">
                      <a16:colId xmlns:a16="http://schemas.microsoft.com/office/drawing/2014/main" val="3374383034"/>
                    </a:ext>
                  </a:extLst>
                </a:gridCol>
                <a:gridCol w="1120737">
                  <a:extLst>
                    <a:ext uri="{9D8B030D-6E8A-4147-A177-3AD203B41FA5}">
                      <a16:colId xmlns:a16="http://schemas.microsoft.com/office/drawing/2014/main" val="3465131979"/>
                    </a:ext>
                  </a:extLst>
                </a:gridCol>
                <a:gridCol w="1120737">
                  <a:extLst>
                    <a:ext uri="{9D8B030D-6E8A-4147-A177-3AD203B41FA5}">
                      <a16:colId xmlns:a16="http://schemas.microsoft.com/office/drawing/2014/main" val="2109743256"/>
                    </a:ext>
                  </a:extLst>
                </a:gridCol>
                <a:gridCol w="1120737">
                  <a:extLst>
                    <a:ext uri="{9D8B030D-6E8A-4147-A177-3AD203B41FA5}">
                      <a16:colId xmlns:a16="http://schemas.microsoft.com/office/drawing/2014/main" val="2396743467"/>
                    </a:ext>
                  </a:extLst>
                </a:gridCol>
                <a:gridCol w="1120737">
                  <a:extLst>
                    <a:ext uri="{9D8B030D-6E8A-4147-A177-3AD203B41FA5}">
                      <a16:colId xmlns:a16="http://schemas.microsoft.com/office/drawing/2014/main" val="58409461"/>
                    </a:ext>
                  </a:extLst>
                </a:gridCol>
              </a:tblGrid>
              <a:tr h="1102607">
                <a:tc>
                  <a:txBody>
                    <a:bodyPr/>
                    <a:lstStyle/>
                    <a:p>
                      <a:endParaRPr lang="en-GB" sz="3000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rgbClr val="5830A0"/>
                        </a:solidFill>
                      </a:endParaRPr>
                    </a:p>
                  </a:txBody>
                  <a:tcPr marL="154694" marR="154694" marT="77347" marB="77347">
                    <a:lnL w="12700" cap="flat" cmpd="sng" algn="ctr">
                      <a:solidFill>
                        <a:srgbClr val="58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DFF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3000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rgbClr val="5830A0"/>
                        </a:solidFill>
                      </a:endParaRPr>
                    </a:p>
                  </a:txBody>
                  <a:tcPr marL="154694" marR="154694" marT="77347" marB="77347">
                    <a:lnL w="12700" cap="flat" cmpd="sng" algn="ctr">
                      <a:solidFill>
                        <a:srgbClr val="58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DFF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3000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rgbClr val="5830A0"/>
                        </a:solidFill>
                      </a:endParaRPr>
                    </a:p>
                  </a:txBody>
                  <a:tcPr marL="154694" marR="154694" marT="77347" marB="77347">
                    <a:lnL w="12700" cap="flat" cmpd="sng" algn="ctr">
                      <a:solidFill>
                        <a:srgbClr val="58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DFF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300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rgbClr val="5830A0"/>
                        </a:solidFill>
                      </a:endParaRPr>
                    </a:p>
                  </a:txBody>
                  <a:tcPr marL="154694" marR="154694" marT="77347" marB="77347">
                    <a:lnL w="12700" cap="flat" cmpd="sng" algn="ctr">
                      <a:solidFill>
                        <a:srgbClr val="58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DFF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300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rgbClr val="5830A0"/>
                        </a:solidFill>
                      </a:endParaRPr>
                    </a:p>
                  </a:txBody>
                  <a:tcPr marL="154694" marR="154694" marT="77347" marB="77347">
                    <a:lnL w="12700" cap="flat" cmpd="sng" algn="ctr">
                      <a:solidFill>
                        <a:srgbClr val="58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DF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4764364"/>
                  </a:ext>
                </a:extLst>
              </a:tr>
              <a:tr h="1102607">
                <a:tc>
                  <a:txBody>
                    <a:bodyPr/>
                    <a:lstStyle/>
                    <a:p>
                      <a:endParaRPr lang="en-GB" sz="300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rgbClr val="5830A0"/>
                        </a:solidFill>
                      </a:endParaRPr>
                    </a:p>
                  </a:txBody>
                  <a:tcPr marL="154694" marR="154694" marT="77347" marB="77347">
                    <a:lnL w="12700" cap="flat" cmpd="sng" algn="ctr">
                      <a:solidFill>
                        <a:srgbClr val="58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DFF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300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rgbClr val="5830A0"/>
                        </a:solidFill>
                      </a:endParaRPr>
                    </a:p>
                  </a:txBody>
                  <a:tcPr marL="154694" marR="154694" marT="77347" marB="77347">
                    <a:lnL w="12700" cap="flat" cmpd="sng" algn="ctr">
                      <a:solidFill>
                        <a:srgbClr val="58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DFF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300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rgbClr val="5830A0"/>
                        </a:solidFill>
                      </a:endParaRPr>
                    </a:p>
                  </a:txBody>
                  <a:tcPr marL="154694" marR="154694" marT="77347" marB="77347">
                    <a:lnL w="12700" cap="flat" cmpd="sng" algn="ctr">
                      <a:solidFill>
                        <a:srgbClr val="58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DFF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300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rgbClr val="5830A0"/>
                        </a:solidFill>
                      </a:endParaRPr>
                    </a:p>
                  </a:txBody>
                  <a:tcPr marL="154694" marR="154694" marT="77347" marB="77347">
                    <a:lnL w="12700" cap="flat" cmpd="sng" algn="ctr">
                      <a:solidFill>
                        <a:srgbClr val="58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DFF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300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rgbClr val="5830A0"/>
                        </a:solidFill>
                      </a:endParaRPr>
                    </a:p>
                  </a:txBody>
                  <a:tcPr marL="154694" marR="154694" marT="77347" marB="77347">
                    <a:lnL w="12700" cap="flat" cmpd="sng" algn="ctr">
                      <a:solidFill>
                        <a:srgbClr val="58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DF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1703507"/>
                  </a:ext>
                </a:extLst>
              </a:tr>
              <a:tr h="1102607">
                <a:tc>
                  <a:txBody>
                    <a:bodyPr/>
                    <a:lstStyle/>
                    <a:p>
                      <a:endParaRPr lang="en-GB" sz="300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rgbClr val="5830A0"/>
                        </a:solidFill>
                      </a:endParaRPr>
                    </a:p>
                  </a:txBody>
                  <a:tcPr marL="154694" marR="154694" marT="77347" marB="77347">
                    <a:lnL w="12700" cap="flat" cmpd="sng" algn="ctr">
                      <a:solidFill>
                        <a:srgbClr val="58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DFF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300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rgbClr val="5830A0"/>
                        </a:solidFill>
                      </a:endParaRPr>
                    </a:p>
                  </a:txBody>
                  <a:tcPr marL="154694" marR="154694" marT="77347" marB="77347">
                    <a:lnL w="12700" cap="flat" cmpd="sng" algn="ctr">
                      <a:solidFill>
                        <a:srgbClr val="58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DFF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3000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rgbClr val="5830A0"/>
                        </a:solidFill>
                      </a:endParaRPr>
                    </a:p>
                  </a:txBody>
                  <a:tcPr marL="154694" marR="154694" marT="77347" marB="77347">
                    <a:lnL w="12700" cap="flat" cmpd="sng" algn="ctr">
                      <a:solidFill>
                        <a:srgbClr val="58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DFF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300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rgbClr val="5830A0"/>
                        </a:solidFill>
                      </a:endParaRPr>
                    </a:p>
                  </a:txBody>
                  <a:tcPr marL="154694" marR="154694" marT="77347" marB="77347">
                    <a:lnL w="12700" cap="flat" cmpd="sng" algn="ctr">
                      <a:solidFill>
                        <a:srgbClr val="58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DFF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300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rgbClr val="5830A0"/>
                        </a:solidFill>
                      </a:endParaRPr>
                    </a:p>
                  </a:txBody>
                  <a:tcPr marL="154694" marR="154694" marT="77347" marB="77347">
                    <a:lnL w="12700" cap="flat" cmpd="sng" algn="ctr">
                      <a:solidFill>
                        <a:srgbClr val="58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DF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4736134"/>
                  </a:ext>
                </a:extLst>
              </a:tr>
              <a:tr h="1102607">
                <a:tc>
                  <a:txBody>
                    <a:bodyPr/>
                    <a:lstStyle/>
                    <a:p>
                      <a:endParaRPr lang="en-GB" sz="300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rgbClr val="5830A0"/>
                        </a:solidFill>
                      </a:endParaRPr>
                    </a:p>
                  </a:txBody>
                  <a:tcPr marL="154694" marR="154694" marT="77347" marB="77347">
                    <a:lnL w="12700" cap="flat" cmpd="sng" algn="ctr">
                      <a:solidFill>
                        <a:srgbClr val="58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DFF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300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rgbClr val="5830A0"/>
                        </a:solidFill>
                      </a:endParaRPr>
                    </a:p>
                  </a:txBody>
                  <a:tcPr marL="154694" marR="154694" marT="77347" marB="77347">
                    <a:lnL w="12700" cap="flat" cmpd="sng" algn="ctr">
                      <a:solidFill>
                        <a:srgbClr val="58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DFF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300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rgbClr val="5830A0"/>
                        </a:solidFill>
                      </a:endParaRPr>
                    </a:p>
                  </a:txBody>
                  <a:tcPr marL="154694" marR="154694" marT="77347" marB="77347">
                    <a:lnL w="12700" cap="flat" cmpd="sng" algn="ctr">
                      <a:solidFill>
                        <a:srgbClr val="58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DFF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300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rgbClr val="5830A0"/>
                        </a:solidFill>
                      </a:endParaRPr>
                    </a:p>
                  </a:txBody>
                  <a:tcPr marL="154694" marR="154694" marT="77347" marB="77347">
                    <a:lnL w="12700" cap="flat" cmpd="sng" algn="ctr">
                      <a:solidFill>
                        <a:srgbClr val="58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DFF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300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rgbClr val="5830A0"/>
                        </a:solidFill>
                      </a:endParaRPr>
                    </a:p>
                  </a:txBody>
                  <a:tcPr marL="154694" marR="154694" marT="77347" marB="77347">
                    <a:lnL w="12700" cap="flat" cmpd="sng" algn="ctr">
                      <a:solidFill>
                        <a:srgbClr val="58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DF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7793601"/>
                  </a:ext>
                </a:extLst>
              </a:tr>
              <a:tr h="1102607">
                <a:tc>
                  <a:txBody>
                    <a:bodyPr/>
                    <a:lstStyle/>
                    <a:p>
                      <a:endParaRPr lang="en-GB" sz="300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rgbClr val="5830A0"/>
                        </a:solidFill>
                      </a:endParaRPr>
                    </a:p>
                  </a:txBody>
                  <a:tcPr marL="154694" marR="154694" marT="77347" marB="77347">
                    <a:lnL w="12700" cap="flat" cmpd="sng" algn="ctr">
                      <a:solidFill>
                        <a:srgbClr val="58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DFF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3000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rgbClr val="5830A0"/>
                        </a:solidFill>
                      </a:endParaRPr>
                    </a:p>
                  </a:txBody>
                  <a:tcPr marL="154694" marR="154694" marT="77347" marB="77347">
                    <a:lnL w="12700" cap="flat" cmpd="sng" algn="ctr">
                      <a:solidFill>
                        <a:srgbClr val="58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DFF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300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rgbClr val="5830A0"/>
                        </a:solidFill>
                      </a:endParaRPr>
                    </a:p>
                  </a:txBody>
                  <a:tcPr marL="154694" marR="154694" marT="77347" marB="77347">
                    <a:lnL w="12700" cap="flat" cmpd="sng" algn="ctr">
                      <a:solidFill>
                        <a:srgbClr val="58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DFF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3000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rgbClr val="5830A0"/>
                        </a:solidFill>
                      </a:endParaRPr>
                    </a:p>
                  </a:txBody>
                  <a:tcPr marL="154694" marR="154694" marT="77347" marB="77347">
                    <a:lnL w="12700" cap="flat" cmpd="sng" algn="ctr">
                      <a:solidFill>
                        <a:srgbClr val="58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DFF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3000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rgbClr val="5830A0"/>
                        </a:solidFill>
                      </a:endParaRPr>
                    </a:p>
                  </a:txBody>
                  <a:tcPr marL="154694" marR="154694" marT="77347" marB="77347">
                    <a:lnL w="12700" cap="flat" cmpd="sng" algn="ctr">
                      <a:solidFill>
                        <a:srgbClr val="58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DF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7463586"/>
                  </a:ext>
                </a:extLst>
              </a:tr>
            </a:tbl>
          </a:graphicData>
        </a:graphic>
      </p:graphicFrame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578206E5-FB27-313E-67D1-3E93D7FB60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9C6D3-2C63-45CA-A518-D1F74F40A649}" type="slidenum">
              <a:rPr lang="en-GB" smtClean="0"/>
              <a:t>4</a:t>
            </a:fld>
            <a:endParaRPr lang="en-GB"/>
          </a:p>
        </p:txBody>
      </p:sp>
      <p:sp>
        <p:nvSpPr>
          <p:cNvPr id="3" name="Круг: прозрачная заливка 2">
            <a:extLst>
              <a:ext uri="{FF2B5EF4-FFF2-40B4-BE49-F238E27FC236}">
                <a16:creationId xmlns:a16="http://schemas.microsoft.com/office/drawing/2014/main" id="{83BECE1C-917E-A8BC-EC15-1ABF132E2003}"/>
              </a:ext>
            </a:extLst>
          </p:cNvPr>
          <p:cNvSpPr/>
          <p:nvPr/>
        </p:nvSpPr>
        <p:spPr>
          <a:xfrm>
            <a:off x="6062133" y="728135"/>
            <a:ext cx="829734" cy="846666"/>
          </a:xfrm>
          <a:prstGeom prst="donut">
            <a:avLst/>
          </a:prstGeom>
          <a:solidFill>
            <a:srgbClr val="58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6" name="Круг: прозрачная заливка 5">
            <a:extLst>
              <a:ext uri="{FF2B5EF4-FFF2-40B4-BE49-F238E27FC236}">
                <a16:creationId xmlns:a16="http://schemas.microsoft.com/office/drawing/2014/main" id="{9F37F82A-3005-726D-0E25-F9207698AF77}"/>
              </a:ext>
            </a:extLst>
          </p:cNvPr>
          <p:cNvSpPr/>
          <p:nvPr/>
        </p:nvSpPr>
        <p:spPr>
          <a:xfrm>
            <a:off x="8331200" y="1845735"/>
            <a:ext cx="829734" cy="846666"/>
          </a:xfrm>
          <a:prstGeom prst="donut">
            <a:avLst/>
          </a:prstGeom>
          <a:solidFill>
            <a:srgbClr val="58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7" name="Круг: прозрачная заливка 6">
            <a:extLst>
              <a:ext uri="{FF2B5EF4-FFF2-40B4-BE49-F238E27FC236}">
                <a16:creationId xmlns:a16="http://schemas.microsoft.com/office/drawing/2014/main" id="{998C09E5-2265-BE70-4725-2A772922A7DD}"/>
              </a:ext>
            </a:extLst>
          </p:cNvPr>
          <p:cNvSpPr/>
          <p:nvPr/>
        </p:nvSpPr>
        <p:spPr>
          <a:xfrm>
            <a:off x="7196667" y="2946402"/>
            <a:ext cx="829734" cy="846666"/>
          </a:xfrm>
          <a:prstGeom prst="donut">
            <a:avLst/>
          </a:prstGeom>
          <a:solidFill>
            <a:srgbClr val="58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8" name="Круг: прозрачная заливка 7">
            <a:extLst>
              <a:ext uri="{FF2B5EF4-FFF2-40B4-BE49-F238E27FC236}">
                <a16:creationId xmlns:a16="http://schemas.microsoft.com/office/drawing/2014/main" id="{A4A907DA-A936-05D7-F2B3-8E6D6351061B}"/>
              </a:ext>
            </a:extLst>
          </p:cNvPr>
          <p:cNvSpPr/>
          <p:nvPr/>
        </p:nvSpPr>
        <p:spPr>
          <a:xfrm>
            <a:off x="9431866" y="4030135"/>
            <a:ext cx="829734" cy="846666"/>
          </a:xfrm>
          <a:prstGeom prst="donut">
            <a:avLst/>
          </a:prstGeom>
          <a:solidFill>
            <a:srgbClr val="58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9" name="Знак умножения 8">
            <a:extLst>
              <a:ext uri="{FF2B5EF4-FFF2-40B4-BE49-F238E27FC236}">
                <a16:creationId xmlns:a16="http://schemas.microsoft.com/office/drawing/2014/main" id="{3EAF6096-62A3-10E7-0348-166C229DBF01}"/>
              </a:ext>
            </a:extLst>
          </p:cNvPr>
          <p:cNvSpPr/>
          <p:nvPr/>
        </p:nvSpPr>
        <p:spPr>
          <a:xfrm>
            <a:off x="7044267" y="1693333"/>
            <a:ext cx="1168400" cy="1236134"/>
          </a:xfrm>
          <a:prstGeom prst="mathMultiply">
            <a:avLst/>
          </a:prstGeom>
          <a:solidFill>
            <a:srgbClr val="B700D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Знак умножения 9">
            <a:extLst>
              <a:ext uri="{FF2B5EF4-FFF2-40B4-BE49-F238E27FC236}">
                <a16:creationId xmlns:a16="http://schemas.microsoft.com/office/drawing/2014/main" id="{2F48F33E-1CEB-E3B5-B961-BF14CA8CB750}"/>
              </a:ext>
            </a:extLst>
          </p:cNvPr>
          <p:cNvSpPr/>
          <p:nvPr/>
        </p:nvSpPr>
        <p:spPr>
          <a:xfrm>
            <a:off x="8161867" y="2777066"/>
            <a:ext cx="1168400" cy="1236134"/>
          </a:xfrm>
          <a:prstGeom prst="mathMultiply">
            <a:avLst/>
          </a:prstGeom>
          <a:solidFill>
            <a:srgbClr val="B700D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Знак умножения 10">
            <a:extLst>
              <a:ext uri="{FF2B5EF4-FFF2-40B4-BE49-F238E27FC236}">
                <a16:creationId xmlns:a16="http://schemas.microsoft.com/office/drawing/2014/main" id="{8F721063-9EF5-5B5E-1EFF-9ED18DD85AA7}"/>
              </a:ext>
            </a:extLst>
          </p:cNvPr>
          <p:cNvSpPr/>
          <p:nvPr/>
        </p:nvSpPr>
        <p:spPr>
          <a:xfrm>
            <a:off x="9279467" y="2777067"/>
            <a:ext cx="1168400" cy="1236134"/>
          </a:xfrm>
          <a:prstGeom prst="mathMultiply">
            <a:avLst/>
          </a:prstGeom>
          <a:solidFill>
            <a:srgbClr val="B700D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Знак умножения 11">
            <a:extLst>
              <a:ext uri="{FF2B5EF4-FFF2-40B4-BE49-F238E27FC236}">
                <a16:creationId xmlns:a16="http://schemas.microsoft.com/office/drawing/2014/main" id="{285BEDE7-36D0-F8BC-19BA-784CDC714638}"/>
              </a:ext>
            </a:extLst>
          </p:cNvPr>
          <p:cNvSpPr/>
          <p:nvPr/>
        </p:nvSpPr>
        <p:spPr>
          <a:xfrm>
            <a:off x="10397067" y="1625600"/>
            <a:ext cx="1168400" cy="1236134"/>
          </a:xfrm>
          <a:prstGeom prst="mathMultiply">
            <a:avLst/>
          </a:prstGeom>
          <a:solidFill>
            <a:srgbClr val="B700D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Знак умножения 12">
            <a:extLst>
              <a:ext uri="{FF2B5EF4-FFF2-40B4-BE49-F238E27FC236}">
                <a16:creationId xmlns:a16="http://schemas.microsoft.com/office/drawing/2014/main" id="{765803BE-BEE9-9EE0-EB9F-167EF805BBC7}"/>
              </a:ext>
            </a:extLst>
          </p:cNvPr>
          <p:cNvSpPr/>
          <p:nvPr/>
        </p:nvSpPr>
        <p:spPr>
          <a:xfrm>
            <a:off x="8178800" y="3843866"/>
            <a:ext cx="1168400" cy="1236134"/>
          </a:xfrm>
          <a:prstGeom prst="mathMultiply">
            <a:avLst/>
          </a:prstGeom>
          <a:solidFill>
            <a:srgbClr val="B700D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Знак умножения 13">
            <a:extLst>
              <a:ext uri="{FF2B5EF4-FFF2-40B4-BE49-F238E27FC236}">
                <a16:creationId xmlns:a16="http://schemas.microsoft.com/office/drawing/2014/main" id="{BFABDDB5-5296-6F8D-27C0-8A1976945C57}"/>
              </a:ext>
            </a:extLst>
          </p:cNvPr>
          <p:cNvSpPr/>
          <p:nvPr/>
        </p:nvSpPr>
        <p:spPr>
          <a:xfrm>
            <a:off x="6993467" y="4961467"/>
            <a:ext cx="1168400" cy="1236134"/>
          </a:xfrm>
          <a:prstGeom prst="mathMultiply">
            <a:avLst/>
          </a:prstGeom>
          <a:solidFill>
            <a:srgbClr val="B700D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5D0E0C6E-9BFA-AA04-AACA-B3FEFAAA336E}"/>
              </a:ext>
            </a:extLst>
          </p:cNvPr>
          <p:cNvCxnSpPr>
            <a:cxnSpLocks/>
          </p:cNvCxnSpPr>
          <p:nvPr/>
        </p:nvCxnSpPr>
        <p:spPr>
          <a:xfrm flipH="1">
            <a:off x="7031115" y="1713390"/>
            <a:ext cx="4492101" cy="4429958"/>
          </a:xfrm>
          <a:prstGeom prst="line">
            <a:avLst/>
          </a:prstGeom>
          <a:ln w="76200">
            <a:solidFill>
              <a:srgbClr val="2D1A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Овал 14">
            <a:extLst>
              <a:ext uri="{FF2B5EF4-FFF2-40B4-BE49-F238E27FC236}">
                <a16:creationId xmlns:a16="http://schemas.microsoft.com/office/drawing/2014/main" id="{FEC94A1B-1159-8CD7-21FB-943D5D3A67A3}"/>
              </a:ext>
            </a:extLst>
          </p:cNvPr>
          <p:cNvSpPr/>
          <p:nvPr/>
        </p:nvSpPr>
        <p:spPr>
          <a:xfrm>
            <a:off x="11618843" y="139148"/>
            <a:ext cx="407505" cy="407505"/>
          </a:xfrm>
          <a:prstGeom prst="ellipse">
            <a:avLst/>
          </a:prstGeom>
          <a:solidFill>
            <a:srgbClr val="58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latin typeface="Franklin Gothic Medium" panose="020B0603020102020204" pitchFamily="34" charset="0"/>
              </a:rPr>
              <a:t>4</a:t>
            </a:r>
            <a:endParaRPr lang="en-GB" dirty="0">
              <a:latin typeface="Franklin Gothic Medium" panose="020B06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52217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5360B16-1F9A-5E7E-4F67-3935DF209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981" y="731520"/>
            <a:ext cx="10854038" cy="1584960"/>
          </a:xfrm>
        </p:spPr>
        <p:txBody>
          <a:bodyPr anchor="t">
            <a:normAutofit/>
          </a:bodyPr>
          <a:lstStyle/>
          <a:p>
            <a:r>
              <a:rPr lang="en-US" sz="4000" b="1" dirty="0">
                <a:solidFill>
                  <a:srgbClr val="3B2252"/>
                </a:solidFill>
                <a:latin typeface="Franklin Gothic Medium" panose="020B0603020102020204" pitchFamily="34" charset="0"/>
              </a:rPr>
              <a:t>The main goal of the project is to train an RL agent to play 5x5 tic-tac-toe. To do this, we…</a:t>
            </a:r>
            <a:endParaRPr lang="en-GB" sz="4000" b="1" dirty="0">
              <a:solidFill>
                <a:srgbClr val="3B2252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15" name="Заголовок 1">
            <a:extLst>
              <a:ext uri="{FF2B5EF4-FFF2-40B4-BE49-F238E27FC236}">
                <a16:creationId xmlns:a16="http://schemas.microsoft.com/office/drawing/2014/main" id="{321456A3-AB63-4250-A3A3-5E63035E417E}"/>
              </a:ext>
            </a:extLst>
          </p:cNvPr>
          <p:cNvSpPr txBox="1">
            <a:spLocks/>
          </p:cNvSpPr>
          <p:nvPr/>
        </p:nvSpPr>
        <p:spPr>
          <a:xfrm>
            <a:off x="464202" y="1899920"/>
            <a:ext cx="10854038" cy="458216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742950" indent="-742950">
              <a:buFont typeface="+mj-lt"/>
              <a:buAutoNum type="arabicPeriod"/>
            </a:pPr>
            <a:endParaRPr lang="en-US" sz="3600" dirty="0">
              <a:solidFill>
                <a:srgbClr val="3B2252"/>
              </a:solidFill>
              <a:latin typeface="Franklin Gothic Medium" panose="020B0603020102020204" pitchFamily="34" charset="0"/>
            </a:endParaRPr>
          </a:p>
          <a:p>
            <a:pPr marL="742950" indent="-742950">
              <a:buFont typeface="+mj-lt"/>
              <a:buAutoNum type="arabicPeriod"/>
            </a:pPr>
            <a:r>
              <a:rPr lang="en-US" sz="3600" dirty="0">
                <a:solidFill>
                  <a:srgbClr val="3B2252"/>
                </a:solidFill>
                <a:latin typeface="Franklin Gothic Medium" panose="020B0603020102020204" pitchFamily="34" charset="0"/>
              </a:rPr>
              <a:t>Implement an environment</a:t>
            </a:r>
            <a:r>
              <a:rPr lang="ru-RU" sz="3600" dirty="0">
                <a:solidFill>
                  <a:srgbClr val="3B2252"/>
                </a:solidFill>
                <a:latin typeface="Franklin Gothic Medium" panose="020B0603020102020204" pitchFamily="34" charset="0"/>
              </a:rPr>
              <a:t> </a:t>
            </a:r>
            <a:r>
              <a:rPr lang="en-US" sz="3600" dirty="0">
                <a:solidFill>
                  <a:srgbClr val="3B2252"/>
                </a:solidFill>
                <a:latin typeface="Franklin Gothic Medium" panose="020B0603020102020204" pitchFamily="34" charset="0"/>
              </a:rPr>
              <a:t>that in response to actions on the part of the agent will return the changed state of the board and the reward;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600" dirty="0">
                <a:solidFill>
                  <a:srgbClr val="3B2252"/>
                </a:solidFill>
                <a:latin typeface="Franklin Gothic Medium" panose="020B0603020102020204" pitchFamily="34" charset="0"/>
              </a:rPr>
              <a:t>Implement a random agent for our agent to train on initially;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600" dirty="0">
                <a:solidFill>
                  <a:srgbClr val="3B2252"/>
                </a:solidFill>
                <a:latin typeface="Franklin Gothic Medium" panose="020B0603020102020204" pitchFamily="34" charset="0"/>
              </a:rPr>
              <a:t>Implement a tabular Q-learning player and train it.</a:t>
            </a:r>
            <a:endParaRPr lang="ru-RU" sz="3600" dirty="0">
              <a:solidFill>
                <a:srgbClr val="3B2252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22" name="Блок-схема: процесс 21">
            <a:extLst>
              <a:ext uri="{FF2B5EF4-FFF2-40B4-BE49-F238E27FC236}">
                <a16:creationId xmlns:a16="http://schemas.microsoft.com/office/drawing/2014/main" id="{27E35217-4FB6-1825-8544-C5DC7B607FBE}"/>
              </a:ext>
            </a:extLst>
          </p:cNvPr>
          <p:cNvSpPr/>
          <p:nvPr/>
        </p:nvSpPr>
        <p:spPr>
          <a:xfrm>
            <a:off x="502920" y="619760"/>
            <a:ext cx="11186160" cy="1412240"/>
          </a:xfrm>
          <a:prstGeom prst="flowChartProcess">
            <a:avLst/>
          </a:prstGeom>
          <a:noFill/>
          <a:ln w="57150">
            <a:solidFill>
              <a:srgbClr val="B700D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Овал 2">
            <a:extLst>
              <a:ext uri="{FF2B5EF4-FFF2-40B4-BE49-F238E27FC236}">
                <a16:creationId xmlns:a16="http://schemas.microsoft.com/office/drawing/2014/main" id="{4A335DD6-24D9-C2E6-BB3F-E74479AB4917}"/>
              </a:ext>
            </a:extLst>
          </p:cNvPr>
          <p:cNvSpPr/>
          <p:nvPr/>
        </p:nvSpPr>
        <p:spPr>
          <a:xfrm>
            <a:off x="11618843" y="139148"/>
            <a:ext cx="407505" cy="407505"/>
          </a:xfrm>
          <a:prstGeom prst="ellipse">
            <a:avLst/>
          </a:prstGeom>
          <a:solidFill>
            <a:srgbClr val="58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latin typeface="Franklin Gothic Medium" panose="020B0603020102020204" pitchFamily="34" charset="0"/>
              </a:rPr>
              <a:t>5</a:t>
            </a:r>
            <a:endParaRPr lang="en-GB" dirty="0">
              <a:latin typeface="Franklin Gothic Medium" panose="020B06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25966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Блок-схема: процесс 24">
            <a:extLst>
              <a:ext uri="{FF2B5EF4-FFF2-40B4-BE49-F238E27FC236}">
                <a16:creationId xmlns:a16="http://schemas.microsoft.com/office/drawing/2014/main" id="{29456AA7-2C0D-9987-AFAD-C309E919A9BA}"/>
              </a:ext>
            </a:extLst>
          </p:cNvPr>
          <p:cNvSpPr/>
          <p:nvPr/>
        </p:nvSpPr>
        <p:spPr>
          <a:xfrm>
            <a:off x="0" y="0"/>
            <a:ext cx="12192000" cy="2062480"/>
          </a:xfrm>
          <a:prstGeom prst="flowChartProcess">
            <a:avLst/>
          </a:prstGeom>
          <a:gradFill flip="none" rotWithShape="1">
            <a:gsLst>
              <a:gs pos="0">
                <a:srgbClr val="CDBDFB"/>
              </a:gs>
              <a:gs pos="50000">
                <a:srgbClr val="E7DFFD"/>
              </a:gs>
              <a:gs pos="100000">
                <a:schemeClr val="bg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2F616CDE-3A86-E6FA-705D-AC57F982A7A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56" r="2801" b="2207"/>
          <a:stretch/>
        </p:blipFill>
        <p:spPr>
          <a:xfrm>
            <a:off x="9367519" y="3313228"/>
            <a:ext cx="2722777" cy="2731972"/>
          </a:xfrm>
          <a:prstGeom prst="rect">
            <a:avLst/>
          </a:prstGeom>
        </p:spPr>
      </p:pic>
      <p:sp>
        <p:nvSpPr>
          <p:cNvPr id="15" name="Заголовок 1">
            <a:extLst>
              <a:ext uri="{FF2B5EF4-FFF2-40B4-BE49-F238E27FC236}">
                <a16:creationId xmlns:a16="http://schemas.microsoft.com/office/drawing/2014/main" id="{321456A3-AB63-4250-A3A3-5E63035E417E}"/>
              </a:ext>
            </a:extLst>
          </p:cNvPr>
          <p:cNvSpPr txBox="1">
            <a:spLocks/>
          </p:cNvSpPr>
          <p:nvPr/>
        </p:nvSpPr>
        <p:spPr>
          <a:xfrm>
            <a:off x="680720" y="1899920"/>
            <a:ext cx="10637520" cy="17068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rgbClr val="2D1A3E"/>
                </a:solidFill>
                <a:latin typeface="Franklin Gothic Medium" panose="020B0603020102020204" pitchFamily="34" charset="0"/>
              </a:rPr>
              <a:t>Tabular Q-learning is a Q-learning algorithm that stores the Q-values of all possible state-action pairs in a table. </a:t>
            </a:r>
            <a:endParaRPr lang="en-GB" sz="3600" dirty="0">
              <a:solidFill>
                <a:srgbClr val="2D1A3E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3EAAE0C0-8352-E378-36DD-44B73405EC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415925"/>
            <a:ext cx="10515600" cy="1325563"/>
          </a:xfrm>
        </p:spPr>
        <p:txBody>
          <a:bodyPr>
            <a:normAutofit/>
          </a:bodyPr>
          <a:lstStyle/>
          <a:p>
            <a:r>
              <a:rPr lang="en-US" sz="7000" b="1" dirty="0">
                <a:solidFill>
                  <a:srgbClr val="3B2252"/>
                </a:solidFill>
                <a:latin typeface="Franklin Gothic Medium" panose="020B0603020102020204" pitchFamily="34" charset="0"/>
              </a:rPr>
              <a:t>Tabular Q-Learning</a:t>
            </a:r>
            <a:endParaRPr lang="en-GB" sz="7000" b="1" dirty="0">
              <a:solidFill>
                <a:srgbClr val="3B2252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457F3F20-A2BA-82F6-D694-3753B8251296}"/>
              </a:ext>
            </a:extLst>
          </p:cNvPr>
          <p:cNvSpPr txBox="1">
            <a:spLocks/>
          </p:cNvSpPr>
          <p:nvPr/>
        </p:nvSpPr>
        <p:spPr>
          <a:xfrm>
            <a:off x="660400" y="3718560"/>
            <a:ext cx="5781040" cy="24180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u="sng" dirty="0">
                <a:solidFill>
                  <a:srgbClr val="B700D0"/>
                </a:solidFill>
                <a:latin typeface="Franklin Gothic Medium" panose="020B0603020102020204" pitchFamily="34" charset="0"/>
              </a:rPr>
              <a:t>Suitable for situations</a:t>
            </a:r>
            <a:r>
              <a:rPr lang="en-US" sz="3600" dirty="0">
                <a:solidFill>
                  <a:srgbClr val="2D1A3E"/>
                </a:solidFill>
                <a:latin typeface="Franklin Gothic Medium" panose="020B0603020102020204" pitchFamily="34" charset="0"/>
              </a:rPr>
              <a:t>:</a:t>
            </a:r>
          </a:p>
          <a:p>
            <a:r>
              <a:rPr lang="en-US" sz="3600" dirty="0">
                <a:solidFill>
                  <a:srgbClr val="2D1A3E"/>
                </a:solidFill>
                <a:latin typeface="Franklin Gothic Medium" panose="020B0603020102020204" pitchFamily="34" charset="0"/>
              </a:rPr>
              <a:t>State and action space is discrete and small enough to be represented as a table. </a:t>
            </a:r>
            <a:endParaRPr lang="en-GB" sz="3600" dirty="0">
              <a:solidFill>
                <a:srgbClr val="2D1A3E"/>
              </a:solidFill>
              <a:latin typeface="Franklin Gothic Medium" panose="020B0603020102020204" pitchFamily="34" charset="0"/>
            </a:endParaRPr>
          </a:p>
        </p:txBody>
      </p:sp>
      <p:graphicFrame>
        <p:nvGraphicFramePr>
          <p:cNvPr id="6" name="Таблица 5">
            <a:extLst>
              <a:ext uri="{FF2B5EF4-FFF2-40B4-BE49-F238E27FC236}">
                <a16:creationId xmlns:a16="http://schemas.microsoft.com/office/drawing/2014/main" id="{08FCD71D-9245-A223-9774-2C515F8519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0705348"/>
              </p:ext>
            </p:extLst>
          </p:nvPr>
        </p:nvGraphicFramePr>
        <p:xfrm>
          <a:off x="6702739" y="3442046"/>
          <a:ext cx="2553020" cy="2511715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510604">
                  <a:extLst>
                    <a:ext uri="{9D8B030D-6E8A-4147-A177-3AD203B41FA5}">
                      <a16:colId xmlns:a16="http://schemas.microsoft.com/office/drawing/2014/main" val="3374383034"/>
                    </a:ext>
                  </a:extLst>
                </a:gridCol>
                <a:gridCol w="510604">
                  <a:extLst>
                    <a:ext uri="{9D8B030D-6E8A-4147-A177-3AD203B41FA5}">
                      <a16:colId xmlns:a16="http://schemas.microsoft.com/office/drawing/2014/main" val="3465131979"/>
                    </a:ext>
                  </a:extLst>
                </a:gridCol>
                <a:gridCol w="510604">
                  <a:extLst>
                    <a:ext uri="{9D8B030D-6E8A-4147-A177-3AD203B41FA5}">
                      <a16:colId xmlns:a16="http://schemas.microsoft.com/office/drawing/2014/main" val="2109743256"/>
                    </a:ext>
                  </a:extLst>
                </a:gridCol>
                <a:gridCol w="510604">
                  <a:extLst>
                    <a:ext uri="{9D8B030D-6E8A-4147-A177-3AD203B41FA5}">
                      <a16:colId xmlns:a16="http://schemas.microsoft.com/office/drawing/2014/main" val="2396743467"/>
                    </a:ext>
                  </a:extLst>
                </a:gridCol>
                <a:gridCol w="510604">
                  <a:extLst>
                    <a:ext uri="{9D8B030D-6E8A-4147-A177-3AD203B41FA5}">
                      <a16:colId xmlns:a16="http://schemas.microsoft.com/office/drawing/2014/main" val="58409461"/>
                    </a:ext>
                  </a:extLst>
                </a:gridCol>
              </a:tblGrid>
              <a:tr h="502343">
                <a:tc>
                  <a:txBody>
                    <a:bodyPr/>
                    <a:lstStyle/>
                    <a:p>
                      <a:endParaRPr lang="en-GB" sz="1400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rgbClr val="5830A0"/>
                        </a:solidFill>
                      </a:endParaRPr>
                    </a:p>
                  </a:txBody>
                  <a:tcPr marL="70478" marR="70478" marT="35240" marB="35240">
                    <a:lnL w="12700" cap="flat" cmpd="sng" algn="ctr">
                      <a:solidFill>
                        <a:srgbClr val="58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DFF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400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rgbClr val="5830A0"/>
                        </a:solidFill>
                      </a:endParaRPr>
                    </a:p>
                  </a:txBody>
                  <a:tcPr marL="70478" marR="70478" marT="35240" marB="35240">
                    <a:lnL w="12700" cap="flat" cmpd="sng" algn="ctr">
                      <a:solidFill>
                        <a:srgbClr val="58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DFF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400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rgbClr val="5830A0"/>
                        </a:solidFill>
                      </a:endParaRPr>
                    </a:p>
                  </a:txBody>
                  <a:tcPr marL="70478" marR="70478" marT="35240" marB="35240">
                    <a:lnL w="12700" cap="flat" cmpd="sng" algn="ctr">
                      <a:solidFill>
                        <a:srgbClr val="58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DFF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40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rgbClr val="5830A0"/>
                        </a:solidFill>
                      </a:endParaRPr>
                    </a:p>
                  </a:txBody>
                  <a:tcPr marL="70478" marR="70478" marT="35240" marB="35240">
                    <a:lnL w="12700" cap="flat" cmpd="sng" algn="ctr">
                      <a:solidFill>
                        <a:srgbClr val="58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DFF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40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rgbClr val="5830A0"/>
                        </a:solidFill>
                      </a:endParaRPr>
                    </a:p>
                  </a:txBody>
                  <a:tcPr marL="70478" marR="70478" marT="35240" marB="35240">
                    <a:lnL w="12700" cap="flat" cmpd="sng" algn="ctr">
                      <a:solidFill>
                        <a:srgbClr val="58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DF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4764364"/>
                  </a:ext>
                </a:extLst>
              </a:tr>
              <a:tr h="502343">
                <a:tc>
                  <a:txBody>
                    <a:bodyPr/>
                    <a:lstStyle/>
                    <a:p>
                      <a:endParaRPr lang="en-GB" sz="140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rgbClr val="5830A0"/>
                        </a:solidFill>
                      </a:endParaRPr>
                    </a:p>
                  </a:txBody>
                  <a:tcPr marL="70478" marR="70478" marT="35240" marB="35240">
                    <a:lnL w="12700" cap="flat" cmpd="sng" algn="ctr">
                      <a:solidFill>
                        <a:srgbClr val="58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DFF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40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rgbClr val="5830A0"/>
                        </a:solidFill>
                      </a:endParaRPr>
                    </a:p>
                  </a:txBody>
                  <a:tcPr marL="70478" marR="70478" marT="35240" marB="35240">
                    <a:lnL w="12700" cap="flat" cmpd="sng" algn="ctr">
                      <a:solidFill>
                        <a:srgbClr val="58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DFF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40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rgbClr val="5830A0"/>
                        </a:solidFill>
                      </a:endParaRPr>
                    </a:p>
                  </a:txBody>
                  <a:tcPr marL="70478" marR="70478" marT="35240" marB="35240">
                    <a:lnL w="12700" cap="flat" cmpd="sng" algn="ctr">
                      <a:solidFill>
                        <a:srgbClr val="58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DFF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40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rgbClr val="5830A0"/>
                        </a:solidFill>
                      </a:endParaRPr>
                    </a:p>
                  </a:txBody>
                  <a:tcPr marL="70478" marR="70478" marT="35240" marB="35240">
                    <a:lnL w="12700" cap="flat" cmpd="sng" algn="ctr">
                      <a:solidFill>
                        <a:srgbClr val="58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DFF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40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rgbClr val="5830A0"/>
                        </a:solidFill>
                      </a:endParaRPr>
                    </a:p>
                  </a:txBody>
                  <a:tcPr marL="70478" marR="70478" marT="35240" marB="35240">
                    <a:lnL w="12700" cap="flat" cmpd="sng" algn="ctr">
                      <a:solidFill>
                        <a:srgbClr val="58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DF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1703507"/>
                  </a:ext>
                </a:extLst>
              </a:tr>
              <a:tr h="502343">
                <a:tc>
                  <a:txBody>
                    <a:bodyPr/>
                    <a:lstStyle/>
                    <a:p>
                      <a:endParaRPr lang="en-GB" sz="140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rgbClr val="5830A0"/>
                        </a:solidFill>
                      </a:endParaRPr>
                    </a:p>
                  </a:txBody>
                  <a:tcPr marL="70478" marR="70478" marT="35240" marB="35240">
                    <a:lnL w="12700" cap="flat" cmpd="sng" algn="ctr">
                      <a:solidFill>
                        <a:srgbClr val="58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DFF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40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rgbClr val="5830A0"/>
                        </a:solidFill>
                      </a:endParaRPr>
                    </a:p>
                  </a:txBody>
                  <a:tcPr marL="70478" marR="70478" marT="35240" marB="35240">
                    <a:lnL w="12700" cap="flat" cmpd="sng" algn="ctr">
                      <a:solidFill>
                        <a:srgbClr val="58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DFF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400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rgbClr val="5830A0"/>
                        </a:solidFill>
                      </a:endParaRPr>
                    </a:p>
                  </a:txBody>
                  <a:tcPr marL="70478" marR="70478" marT="35240" marB="35240">
                    <a:lnL w="12700" cap="flat" cmpd="sng" algn="ctr">
                      <a:solidFill>
                        <a:srgbClr val="58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DFF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400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rgbClr val="5830A0"/>
                        </a:solidFill>
                      </a:endParaRPr>
                    </a:p>
                  </a:txBody>
                  <a:tcPr marL="70478" marR="70478" marT="35240" marB="35240">
                    <a:lnL w="12700" cap="flat" cmpd="sng" algn="ctr">
                      <a:solidFill>
                        <a:srgbClr val="58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DFF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40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rgbClr val="5830A0"/>
                        </a:solidFill>
                      </a:endParaRPr>
                    </a:p>
                  </a:txBody>
                  <a:tcPr marL="70478" marR="70478" marT="35240" marB="35240">
                    <a:lnL w="12700" cap="flat" cmpd="sng" algn="ctr">
                      <a:solidFill>
                        <a:srgbClr val="58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DF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4736134"/>
                  </a:ext>
                </a:extLst>
              </a:tr>
              <a:tr h="502343">
                <a:tc>
                  <a:txBody>
                    <a:bodyPr/>
                    <a:lstStyle/>
                    <a:p>
                      <a:endParaRPr lang="en-GB" sz="140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rgbClr val="5830A0"/>
                        </a:solidFill>
                      </a:endParaRPr>
                    </a:p>
                  </a:txBody>
                  <a:tcPr marL="70478" marR="70478" marT="35240" marB="35240">
                    <a:lnL w="12700" cap="flat" cmpd="sng" algn="ctr">
                      <a:solidFill>
                        <a:srgbClr val="58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DFF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40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rgbClr val="5830A0"/>
                        </a:solidFill>
                      </a:endParaRPr>
                    </a:p>
                  </a:txBody>
                  <a:tcPr marL="70478" marR="70478" marT="35240" marB="35240">
                    <a:lnL w="12700" cap="flat" cmpd="sng" algn="ctr">
                      <a:solidFill>
                        <a:srgbClr val="58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DFF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40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rgbClr val="5830A0"/>
                        </a:solidFill>
                      </a:endParaRPr>
                    </a:p>
                  </a:txBody>
                  <a:tcPr marL="70478" marR="70478" marT="35240" marB="35240">
                    <a:lnL w="12700" cap="flat" cmpd="sng" algn="ctr">
                      <a:solidFill>
                        <a:srgbClr val="58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DFF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40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rgbClr val="5830A0"/>
                        </a:solidFill>
                      </a:endParaRPr>
                    </a:p>
                  </a:txBody>
                  <a:tcPr marL="70478" marR="70478" marT="35240" marB="35240">
                    <a:lnL w="12700" cap="flat" cmpd="sng" algn="ctr">
                      <a:solidFill>
                        <a:srgbClr val="58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DFF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40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rgbClr val="5830A0"/>
                        </a:solidFill>
                      </a:endParaRPr>
                    </a:p>
                  </a:txBody>
                  <a:tcPr marL="70478" marR="70478" marT="35240" marB="35240">
                    <a:lnL w="12700" cap="flat" cmpd="sng" algn="ctr">
                      <a:solidFill>
                        <a:srgbClr val="58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DF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7793601"/>
                  </a:ext>
                </a:extLst>
              </a:tr>
              <a:tr h="502343">
                <a:tc>
                  <a:txBody>
                    <a:bodyPr/>
                    <a:lstStyle/>
                    <a:p>
                      <a:endParaRPr lang="en-GB" sz="140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rgbClr val="5830A0"/>
                        </a:solidFill>
                      </a:endParaRPr>
                    </a:p>
                  </a:txBody>
                  <a:tcPr marL="70478" marR="70478" marT="35240" marB="35240">
                    <a:lnL w="12700" cap="flat" cmpd="sng" algn="ctr">
                      <a:solidFill>
                        <a:srgbClr val="58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DFF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400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rgbClr val="5830A0"/>
                        </a:solidFill>
                      </a:endParaRPr>
                    </a:p>
                  </a:txBody>
                  <a:tcPr marL="70478" marR="70478" marT="35240" marB="35240">
                    <a:lnL w="12700" cap="flat" cmpd="sng" algn="ctr">
                      <a:solidFill>
                        <a:srgbClr val="58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DFF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40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rgbClr val="5830A0"/>
                        </a:solidFill>
                      </a:endParaRPr>
                    </a:p>
                  </a:txBody>
                  <a:tcPr marL="70478" marR="70478" marT="35240" marB="35240">
                    <a:lnL w="12700" cap="flat" cmpd="sng" algn="ctr">
                      <a:solidFill>
                        <a:srgbClr val="58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DFF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400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rgbClr val="5830A0"/>
                        </a:solidFill>
                      </a:endParaRPr>
                    </a:p>
                  </a:txBody>
                  <a:tcPr marL="70478" marR="70478" marT="35240" marB="35240">
                    <a:lnL w="12700" cap="flat" cmpd="sng" algn="ctr">
                      <a:solidFill>
                        <a:srgbClr val="58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DFF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400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rgbClr val="5830A0"/>
                        </a:solidFill>
                      </a:endParaRPr>
                    </a:p>
                  </a:txBody>
                  <a:tcPr marL="70478" marR="70478" marT="35240" marB="35240">
                    <a:lnL w="12700" cap="flat" cmpd="sng" algn="ctr">
                      <a:solidFill>
                        <a:srgbClr val="58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DF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7463586"/>
                  </a:ext>
                </a:extLst>
              </a:tr>
            </a:tbl>
          </a:graphicData>
        </a:graphic>
      </p:graphicFrame>
      <p:sp>
        <p:nvSpPr>
          <p:cNvPr id="8" name="Круг: прозрачная заливка 7">
            <a:extLst>
              <a:ext uri="{FF2B5EF4-FFF2-40B4-BE49-F238E27FC236}">
                <a16:creationId xmlns:a16="http://schemas.microsoft.com/office/drawing/2014/main" id="{630640C5-472E-E2DD-1E78-C7E54EA2352B}"/>
              </a:ext>
            </a:extLst>
          </p:cNvPr>
          <p:cNvSpPr/>
          <p:nvPr/>
        </p:nvSpPr>
        <p:spPr>
          <a:xfrm>
            <a:off x="6793653" y="3550361"/>
            <a:ext cx="264404" cy="269800"/>
          </a:xfrm>
          <a:prstGeom prst="donut">
            <a:avLst/>
          </a:prstGeom>
          <a:solidFill>
            <a:srgbClr val="58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9" name="Круг: прозрачная заливка 8">
            <a:extLst>
              <a:ext uri="{FF2B5EF4-FFF2-40B4-BE49-F238E27FC236}">
                <a16:creationId xmlns:a16="http://schemas.microsoft.com/office/drawing/2014/main" id="{1EB289E0-166F-19EF-C323-E34990EA7FC6}"/>
              </a:ext>
            </a:extLst>
          </p:cNvPr>
          <p:cNvSpPr/>
          <p:nvPr/>
        </p:nvSpPr>
        <p:spPr>
          <a:xfrm>
            <a:off x="6807200" y="4058361"/>
            <a:ext cx="264404" cy="269800"/>
          </a:xfrm>
          <a:prstGeom prst="donut">
            <a:avLst/>
          </a:prstGeom>
          <a:solidFill>
            <a:srgbClr val="58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0" name="Круг: прозрачная заливка 9">
            <a:extLst>
              <a:ext uri="{FF2B5EF4-FFF2-40B4-BE49-F238E27FC236}">
                <a16:creationId xmlns:a16="http://schemas.microsoft.com/office/drawing/2014/main" id="{C680DE77-C185-AEC5-4FA2-928FF6CC8BFF}"/>
              </a:ext>
            </a:extLst>
          </p:cNvPr>
          <p:cNvSpPr/>
          <p:nvPr/>
        </p:nvSpPr>
        <p:spPr>
          <a:xfrm>
            <a:off x="6841067" y="5534948"/>
            <a:ext cx="264404" cy="269800"/>
          </a:xfrm>
          <a:prstGeom prst="donut">
            <a:avLst/>
          </a:prstGeom>
          <a:solidFill>
            <a:srgbClr val="58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1" name="Круг: прозрачная заливка 10">
            <a:extLst>
              <a:ext uri="{FF2B5EF4-FFF2-40B4-BE49-F238E27FC236}">
                <a16:creationId xmlns:a16="http://schemas.microsoft.com/office/drawing/2014/main" id="{6928FC03-68EB-C8FB-2FEB-B6FBCA14710F}"/>
              </a:ext>
            </a:extLst>
          </p:cNvPr>
          <p:cNvSpPr/>
          <p:nvPr/>
        </p:nvSpPr>
        <p:spPr>
          <a:xfrm>
            <a:off x="8354906" y="4617161"/>
            <a:ext cx="264404" cy="269800"/>
          </a:xfrm>
          <a:prstGeom prst="donut">
            <a:avLst/>
          </a:prstGeom>
          <a:solidFill>
            <a:srgbClr val="58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2" name="Знак умножения 11">
            <a:extLst>
              <a:ext uri="{FF2B5EF4-FFF2-40B4-BE49-F238E27FC236}">
                <a16:creationId xmlns:a16="http://schemas.microsoft.com/office/drawing/2014/main" id="{17D8B2BB-4469-A93D-5BBF-7DF815563E6F}"/>
              </a:ext>
            </a:extLst>
          </p:cNvPr>
          <p:cNvSpPr/>
          <p:nvPr/>
        </p:nvSpPr>
        <p:spPr>
          <a:xfrm>
            <a:off x="7785947" y="3998597"/>
            <a:ext cx="372325" cy="393909"/>
          </a:xfrm>
          <a:prstGeom prst="mathMultiply">
            <a:avLst/>
          </a:prstGeom>
          <a:solidFill>
            <a:srgbClr val="B700D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Знак умножения 12">
            <a:extLst>
              <a:ext uri="{FF2B5EF4-FFF2-40B4-BE49-F238E27FC236}">
                <a16:creationId xmlns:a16="http://schemas.microsoft.com/office/drawing/2014/main" id="{1AF46957-37F2-1DA5-C746-CCDE775EC372}"/>
              </a:ext>
            </a:extLst>
          </p:cNvPr>
          <p:cNvSpPr/>
          <p:nvPr/>
        </p:nvSpPr>
        <p:spPr>
          <a:xfrm>
            <a:off x="7288107" y="3995210"/>
            <a:ext cx="372325" cy="393909"/>
          </a:xfrm>
          <a:prstGeom prst="mathMultiply">
            <a:avLst/>
          </a:prstGeom>
          <a:solidFill>
            <a:srgbClr val="B700D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Знак умножения 13">
            <a:extLst>
              <a:ext uri="{FF2B5EF4-FFF2-40B4-BE49-F238E27FC236}">
                <a16:creationId xmlns:a16="http://schemas.microsoft.com/office/drawing/2014/main" id="{6D803DBF-0DC7-B2B8-9DE5-E9A9FACA29CE}"/>
              </a:ext>
            </a:extLst>
          </p:cNvPr>
          <p:cNvSpPr/>
          <p:nvPr/>
        </p:nvSpPr>
        <p:spPr>
          <a:xfrm>
            <a:off x="8283787" y="3985051"/>
            <a:ext cx="372325" cy="393909"/>
          </a:xfrm>
          <a:prstGeom prst="mathMultiply">
            <a:avLst/>
          </a:prstGeom>
          <a:solidFill>
            <a:srgbClr val="B700D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Знак умножения 15">
            <a:extLst>
              <a:ext uri="{FF2B5EF4-FFF2-40B4-BE49-F238E27FC236}">
                <a16:creationId xmlns:a16="http://schemas.microsoft.com/office/drawing/2014/main" id="{CF2DD292-6B79-FE6D-C386-2D5A45B4F48E}"/>
              </a:ext>
            </a:extLst>
          </p:cNvPr>
          <p:cNvSpPr/>
          <p:nvPr/>
        </p:nvSpPr>
        <p:spPr>
          <a:xfrm>
            <a:off x="7298267" y="4997664"/>
            <a:ext cx="372325" cy="393909"/>
          </a:xfrm>
          <a:prstGeom prst="mathMultiply">
            <a:avLst/>
          </a:prstGeom>
          <a:solidFill>
            <a:srgbClr val="B700D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Знак умножения 17">
            <a:extLst>
              <a:ext uri="{FF2B5EF4-FFF2-40B4-BE49-F238E27FC236}">
                <a16:creationId xmlns:a16="http://schemas.microsoft.com/office/drawing/2014/main" id="{8F350BB5-DF81-3D19-F69D-D41E786DC7AF}"/>
              </a:ext>
            </a:extLst>
          </p:cNvPr>
          <p:cNvSpPr/>
          <p:nvPr/>
        </p:nvSpPr>
        <p:spPr>
          <a:xfrm>
            <a:off x="7782560" y="4493050"/>
            <a:ext cx="372325" cy="393909"/>
          </a:xfrm>
          <a:prstGeom prst="mathMultiply">
            <a:avLst/>
          </a:prstGeom>
          <a:solidFill>
            <a:srgbClr val="B700D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7" name="Прямая соединительная линия 26">
            <a:extLst>
              <a:ext uri="{FF2B5EF4-FFF2-40B4-BE49-F238E27FC236}">
                <a16:creationId xmlns:a16="http://schemas.microsoft.com/office/drawing/2014/main" id="{B7DA52DE-D331-BC39-E41D-27C517E1ECD9}"/>
              </a:ext>
            </a:extLst>
          </p:cNvPr>
          <p:cNvCxnSpPr>
            <a:cxnSpLocks/>
          </p:cNvCxnSpPr>
          <p:nvPr/>
        </p:nvCxnSpPr>
        <p:spPr>
          <a:xfrm>
            <a:off x="609600" y="2021840"/>
            <a:ext cx="0" cy="1300480"/>
          </a:xfrm>
          <a:prstGeom prst="line">
            <a:avLst/>
          </a:prstGeom>
          <a:ln w="57150">
            <a:solidFill>
              <a:srgbClr val="B700D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Овал 1">
            <a:extLst>
              <a:ext uri="{FF2B5EF4-FFF2-40B4-BE49-F238E27FC236}">
                <a16:creationId xmlns:a16="http://schemas.microsoft.com/office/drawing/2014/main" id="{0419AAC1-367D-12B5-FA87-749272F5E5BC}"/>
              </a:ext>
            </a:extLst>
          </p:cNvPr>
          <p:cNvSpPr/>
          <p:nvPr/>
        </p:nvSpPr>
        <p:spPr>
          <a:xfrm>
            <a:off x="11618843" y="139148"/>
            <a:ext cx="407505" cy="407505"/>
          </a:xfrm>
          <a:prstGeom prst="ellipse">
            <a:avLst/>
          </a:prstGeom>
          <a:solidFill>
            <a:srgbClr val="58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latin typeface="Franklin Gothic Medium" panose="020B0603020102020204" pitchFamily="34" charset="0"/>
              </a:rPr>
              <a:t>6</a:t>
            </a:r>
            <a:endParaRPr lang="en-GB" dirty="0">
              <a:latin typeface="Franklin Gothic Medium" panose="020B06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91223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Блок-схема: процесс 24">
            <a:extLst>
              <a:ext uri="{FF2B5EF4-FFF2-40B4-BE49-F238E27FC236}">
                <a16:creationId xmlns:a16="http://schemas.microsoft.com/office/drawing/2014/main" id="{29456AA7-2C0D-9987-AFAD-C309E919A9BA}"/>
              </a:ext>
            </a:extLst>
          </p:cNvPr>
          <p:cNvSpPr/>
          <p:nvPr/>
        </p:nvSpPr>
        <p:spPr>
          <a:xfrm>
            <a:off x="0" y="0"/>
            <a:ext cx="12192000" cy="2062480"/>
          </a:xfrm>
          <a:prstGeom prst="flowChartProcess">
            <a:avLst/>
          </a:prstGeom>
          <a:gradFill flip="none" rotWithShape="1">
            <a:gsLst>
              <a:gs pos="0">
                <a:srgbClr val="CDBDFB"/>
              </a:gs>
              <a:gs pos="50000">
                <a:srgbClr val="E7DFFD"/>
              </a:gs>
              <a:gs pos="100000">
                <a:schemeClr val="bg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Заголовок 1">
            <a:extLst>
              <a:ext uri="{FF2B5EF4-FFF2-40B4-BE49-F238E27FC236}">
                <a16:creationId xmlns:a16="http://schemas.microsoft.com/office/drawing/2014/main" id="{321456A3-AB63-4250-A3A3-5E63035E417E}"/>
              </a:ext>
            </a:extLst>
          </p:cNvPr>
          <p:cNvSpPr txBox="1">
            <a:spLocks/>
          </p:cNvSpPr>
          <p:nvPr/>
        </p:nvSpPr>
        <p:spPr>
          <a:xfrm>
            <a:off x="680720" y="1899920"/>
            <a:ext cx="10922000" cy="14427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rgbClr val="2D1A3E"/>
                </a:solidFill>
                <a:latin typeface="Franklin Gothic Medium" panose="020B0603020102020204" pitchFamily="34" charset="0"/>
              </a:rPr>
              <a:t>The new Q value takes into account the previous Q-value, the reward we got for taking action </a:t>
            </a:r>
            <a:r>
              <a:rPr lang="en-US" sz="3200" i="1" dirty="0">
                <a:solidFill>
                  <a:srgbClr val="2D1A3E"/>
                </a:solidFill>
                <a:latin typeface="Franklin Gothic Medium" panose="020B0603020102020204" pitchFamily="34" charset="0"/>
              </a:rPr>
              <a:t>a</a:t>
            </a:r>
            <a:r>
              <a:rPr lang="en-US" sz="3200" dirty="0">
                <a:solidFill>
                  <a:srgbClr val="2D1A3E"/>
                </a:solidFill>
                <a:latin typeface="Franklin Gothic Medium" panose="020B0603020102020204" pitchFamily="34" charset="0"/>
              </a:rPr>
              <a:t> in state </a:t>
            </a:r>
            <a:r>
              <a:rPr lang="en-US" sz="3200" i="1" dirty="0">
                <a:solidFill>
                  <a:srgbClr val="2D1A3E"/>
                </a:solidFill>
                <a:latin typeface="Franklin Gothic Medium" panose="020B0603020102020204" pitchFamily="34" charset="0"/>
              </a:rPr>
              <a:t>s</a:t>
            </a:r>
            <a:r>
              <a:rPr lang="en-US" sz="3200" dirty="0">
                <a:solidFill>
                  <a:srgbClr val="2D1A3E"/>
                </a:solidFill>
                <a:latin typeface="Franklin Gothic Medium" panose="020B0603020102020204" pitchFamily="34" charset="0"/>
              </a:rPr>
              <a:t> and the Q-values of the possibles moves after taking action a in state s </a:t>
            </a:r>
            <a:endParaRPr lang="en-GB" sz="3200" dirty="0">
              <a:solidFill>
                <a:srgbClr val="2D1A3E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3EAAE0C0-8352-E378-36DD-44B73405EC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415925"/>
            <a:ext cx="10515600" cy="1325563"/>
          </a:xfrm>
        </p:spPr>
        <p:txBody>
          <a:bodyPr>
            <a:normAutofit/>
          </a:bodyPr>
          <a:lstStyle/>
          <a:p>
            <a:r>
              <a:rPr lang="en-US" sz="7000" b="1" dirty="0">
                <a:solidFill>
                  <a:srgbClr val="3B2252"/>
                </a:solidFill>
                <a:latin typeface="Franklin Gothic Medium" panose="020B0603020102020204" pitchFamily="34" charset="0"/>
              </a:rPr>
              <a:t>Tabular Q-Learning</a:t>
            </a:r>
            <a:endParaRPr lang="en-GB" sz="7000" b="1" dirty="0">
              <a:solidFill>
                <a:srgbClr val="3B2252"/>
              </a:solidFill>
              <a:latin typeface="Franklin Gothic Medium" panose="020B0603020102020204" pitchFamily="34" charset="0"/>
            </a:endParaRPr>
          </a:p>
        </p:txBody>
      </p:sp>
      <p:cxnSp>
        <p:nvCxnSpPr>
          <p:cNvPr id="27" name="Прямая соединительная линия 26">
            <a:extLst>
              <a:ext uri="{FF2B5EF4-FFF2-40B4-BE49-F238E27FC236}">
                <a16:creationId xmlns:a16="http://schemas.microsoft.com/office/drawing/2014/main" id="{B7DA52DE-D331-BC39-E41D-27C517E1ECD9}"/>
              </a:ext>
            </a:extLst>
          </p:cNvPr>
          <p:cNvCxnSpPr>
            <a:cxnSpLocks/>
          </p:cNvCxnSpPr>
          <p:nvPr/>
        </p:nvCxnSpPr>
        <p:spPr>
          <a:xfrm>
            <a:off x="609600" y="1981200"/>
            <a:ext cx="0" cy="1270000"/>
          </a:xfrm>
          <a:prstGeom prst="line">
            <a:avLst/>
          </a:prstGeom>
          <a:ln w="57150">
            <a:solidFill>
              <a:srgbClr val="B700D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181AFCA-2226-AEA0-9FF9-24CF1A332308}"/>
                  </a:ext>
                </a:extLst>
              </p:cNvPr>
              <p:cNvSpPr txBox="1"/>
              <p:nvPr/>
            </p:nvSpPr>
            <p:spPr>
              <a:xfrm>
                <a:off x="991123" y="3415030"/>
                <a:ext cx="11798903" cy="60266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𝑛𝑒𝑤</m:t>
                        </m:r>
                        <m:d>
                          <m:d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[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)+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func>
                      <m:func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8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lim>
                        </m:limLow>
                      </m:fName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</m:t>
                        </m:r>
                        <m:d>
                          <m:d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  <m:r>
                          <a:rPr lang="ru-RU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−</m:t>
                        </m:r>
                      </m:e>
                    </m:func>
                  </m:oMath>
                </a14:m>
                <a:r>
                  <a:rPr lang="en-US" sz="28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endParaRPr lang="en-GB" sz="28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181AFCA-2226-AEA0-9FF9-24CF1A3323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1123" y="3415030"/>
                <a:ext cx="11798903" cy="602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Левая фигурная скобка 22">
            <a:extLst>
              <a:ext uri="{FF2B5EF4-FFF2-40B4-BE49-F238E27FC236}">
                <a16:creationId xmlns:a16="http://schemas.microsoft.com/office/drawing/2014/main" id="{7E095BA2-4425-2B38-96CF-6D9698A4D626}"/>
              </a:ext>
            </a:extLst>
          </p:cNvPr>
          <p:cNvSpPr/>
          <p:nvPr/>
        </p:nvSpPr>
        <p:spPr>
          <a:xfrm rot="16200000">
            <a:off x="3487665" y="3561831"/>
            <a:ext cx="365760" cy="1319298"/>
          </a:xfrm>
          <a:prstGeom prst="leftBrace">
            <a:avLst/>
          </a:prstGeom>
          <a:noFill/>
          <a:ln w="38100">
            <a:solidFill>
              <a:srgbClr val="B700D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510AE51-CDBA-D39A-FDBE-D0D45AFD6780}"/>
              </a:ext>
            </a:extLst>
          </p:cNvPr>
          <p:cNvSpPr txBox="1"/>
          <p:nvPr/>
        </p:nvSpPr>
        <p:spPr>
          <a:xfrm>
            <a:off x="2995656" y="4402574"/>
            <a:ext cx="132170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2D1A3E"/>
                </a:solidFill>
                <a:latin typeface="Franklin Gothic Medium" panose="020B0603020102020204" pitchFamily="34" charset="0"/>
              </a:rPr>
              <a:t>old Q-value of taking action </a:t>
            </a:r>
            <a:r>
              <a:rPr lang="en-US" sz="1600" i="1" dirty="0">
                <a:solidFill>
                  <a:srgbClr val="2D1A3E"/>
                </a:solidFill>
                <a:latin typeface="Franklin Gothic Medium" panose="020B0603020102020204" pitchFamily="34" charset="0"/>
              </a:rPr>
              <a:t>a</a:t>
            </a:r>
            <a:r>
              <a:rPr lang="en-US" sz="1600" dirty="0">
                <a:solidFill>
                  <a:srgbClr val="2D1A3E"/>
                </a:solidFill>
                <a:latin typeface="Franklin Gothic Medium" panose="020B0603020102020204" pitchFamily="34" charset="0"/>
              </a:rPr>
              <a:t> in state </a:t>
            </a:r>
            <a:r>
              <a:rPr lang="en-US" sz="1600" i="1" dirty="0">
                <a:solidFill>
                  <a:srgbClr val="2D1A3E"/>
                </a:solidFill>
                <a:latin typeface="Franklin Gothic Medium" panose="020B0603020102020204" pitchFamily="34" charset="0"/>
              </a:rPr>
              <a:t>s</a:t>
            </a:r>
            <a:endParaRPr lang="en-GB" sz="1600" i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8879961-1C0E-1847-FDE3-4B1AACA06A1B}"/>
              </a:ext>
            </a:extLst>
          </p:cNvPr>
          <p:cNvSpPr txBox="1"/>
          <p:nvPr/>
        </p:nvSpPr>
        <p:spPr>
          <a:xfrm>
            <a:off x="4849024" y="4412734"/>
            <a:ext cx="16256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2D1A3E"/>
                </a:solidFill>
                <a:latin typeface="Franklin Gothic Medium" panose="020B0603020102020204" pitchFamily="34" charset="0"/>
              </a:rPr>
              <a:t>instantaneous reward</a:t>
            </a:r>
            <a:endParaRPr lang="en-GB" sz="1600" i="1" dirty="0"/>
          </a:p>
        </p:txBody>
      </p:sp>
      <p:sp>
        <p:nvSpPr>
          <p:cNvPr id="30" name="Левая фигурная скобка 29">
            <a:extLst>
              <a:ext uri="{FF2B5EF4-FFF2-40B4-BE49-F238E27FC236}">
                <a16:creationId xmlns:a16="http://schemas.microsoft.com/office/drawing/2014/main" id="{B4638C38-7E3E-32B5-7F03-625F6E496FE8}"/>
              </a:ext>
            </a:extLst>
          </p:cNvPr>
          <p:cNvSpPr/>
          <p:nvPr/>
        </p:nvSpPr>
        <p:spPr>
          <a:xfrm rot="16200000">
            <a:off x="5468784" y="3713480"/>
            <a:ext cx="391160" cy="990600"/>
          </a:xfrm>
          <a:prstGeom prst="leftBrace">
            <a:avLst/>
          </a:prstGeom>
          <a:noFill/>
          <a:ln w="38100">
            <a:solidFill>
              <a:srgbClr val="B700D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0DFB257-05B0-CB9F-A0B6-2BEF121CAB1E}"/>
              </a:ext>
            </a:extLst>
          </p:cNvPr>
          <p:cNvSpPr txBox="1"/>
          <p:nvPr/>
        </p:nvSpPr>
        <p:spPr>
          <a:xfrm>
            <a:off x="6813372" y="4390999"/>
            <a:ext cx="27940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2D1A3E"/>
                </a:solidFill>
                <a:latin typeface="Franklin Gothic Medium" panose="020B0603020102020204" pitchFamily="34" charset="0"/>
              </a:rPr>
              <a:t>the maximum Q-value we can get for our next move after taking action a and ending up in state s+1</a:t>
            </a:r>
            <a:endParaRPr lang="en-GB" sz="1600" i="1" dirty="0"/>
          </a:p>
        </p:txBody>
      </p:sp>
      <p:sp>
        <p:nvSpPr>
          <p:cNvPr id="36" name="Левая фигурная скобка 35">
            <a:extLst>
              <a:ext uri="{FF2B5EF4-FFF2-40B4-BE49-F238E27FC236}">
                <a16:creationId xmlns:a16="http://schemas.microsoft.com/office/drawing/2014/main" id="{1C0234BE-4E1F-CDF0-6CDB-4D494726A713}"/>
              </a:ext>
            </a:extLst>
          </p:cNvPr>
          <p:cNvSpPr/>
          <p:nvPr/>
        </p:nvSpPr>
        <p:spPr>
          <a:xfrm rot="16200000">
            <a:off x="8021384" y="3109538"/>
            <a:ext cx="391160" cy="2178163"/>
          </a:xfrm>
          <a:prstGeom prst="leftBrace">
            <a:avLst/>
          </a:prstGeom>
          <a:noFill/>
          <a:ln w="38100">
            <a:solidFill>
              <a:srgbClr val="B700D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2D0A9D4-CF24-3533-A748-78711BACE726}"/>
                  </a:ext>
                </a:extLst>
              </p:cNvPr>
              <p:cNvSpPr txBox="1"/>
              <p:nvPr/>
            </p:nvSpPr>
            <p:spPr>
              <a:xfrm>
                <a:off x="680720" y="5452795"/>
                <a:ext cx="11135360" cy="10772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3200" dirty="0">
                    <a:solidFill>
                      <a:srgbClr val="C00000"/>
                    </a:solidFill>
                    <a:latin typeface="Franklin Gothic Medium" panose="020B0603020102020204" pitchFamily="34" charset="0"/>
                  </a:rPr>
                  <a:t>Sometimes instead of picking the optimal move from the Q table we take a random move with chance </a:t>
                </a:r>
                <a14:m>
                  <m:oMath xmlns:m="http://schemas.openxmlformats.org/officeDocument/2006/math">
                    <m:r>
                      <a:rPr lang="en-US" sz="32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GB" sz="3200" dirty="0">
                    <a:solidFill>
                      <a:srgbClr val="C00000"/>
                    </a:solidFill>
                    <a:latin typeface="Franklin Gothic Medium" panose="020B0603020102020204" pitchFamily="34" charset="0"/>
                  </a:rPr>
                  <a:t> (exploration)</a:t>
                </a: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2D0A9D4-CF24-3533-A748-78711BACE7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720" y="5452795"/>
                <a:ext cx="11135360" cy="1077218"/>
              </a:xfrm>
              <a:prstGeom prst="rect">
                <a:avLst/>
              </a:prstGeom>
              <a:blipFill>
                <a:blip r:embed="rId4"/>
                <a:stretch>
                  <a:fillRect l="-1424" t="-6780" b="-1807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Прямая соединительная линия 39">
            <a:extLst>
              <a:ext uri="{FF2B5EF4-FFF2-40B4-BE49-F238E27FC236}">
                <a16:creationId xmlns:a16="http://schemas.microsoft.com/office/drawing/2014/main" id="{EE155529-0BBD-493A-AA0B-4A9772F470AA}"/>
              </a:ext>
            </a:extLst>
          </p:cNvPr>
          <p:cNvCxnSpPr>
            <a:cxnSpLocks/>
          </p:cNvCxnSpPr>
          <p:nvPr/>
        </p:nvCxnSpPr>
        <p:spPr>
          <a:xfrm>
            <a:off x="640080" y="5567680"/>
            <a:ext cx="0" cy="822960"/>
          </a:xfrm>
          <a:prstGeom prst="line">
            <a:avLst/>
          </a:prstGeom>
          <a:ln w="57150">
            <a:solidFill>
              <a:srgbClr val="B700D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Овал 2">
            <a:extLst>
              <a:ext uri="{FF2B5EF4-FFF2-40B4-BE49-F238E27FC236}">
                <a16:creationId xmlns:a16="http://schemas.microsoft.com/office/drawing/2014/main" id="{FAD8E53D-3BB1-7BC4-D1EB-F452F165E228}"/>
              </a:ext>
            </a:extLst>
          </p:cNvPr>
          <p:cNvSpPr/>
          <p:nvPr/>
        </p:nvSpPr>
        <p:spPr>
          <a:xfrm>
            <a:off x="11618843" y="139148"/>
            <a:ext cx="407505" cy="407505"/>
          </a:xfrm>
          <a:prstGeom prst="ellipse">
            <a:avLst/>
          </a:prstGeom>
          <a:solidFill>
            <a:srgbClr val="58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latin typeface="Franklin Gothic Medium" panose="020B0603020102020204" pitchFamily="34" charset="0"/>
              </a:rPr>
              <a:t>7</a:t>
            </a:r>
            <a:endParaRPr lang="en-GB" dirty="0">
              <a:latin typeface="Franklin Gothic Medium" panose="020B06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49315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Блок-схема: процесс 24">
            <a:extLst>
              <a:ext uri="{FF2B5EF4-FFF2-40B4-BE49-F238E27FC236}">
                <a16:creationId xmlns:a16="http://schemas.microsoft.com/office/drawing/2014/main" id="{29456AA7-2C0D-9987-AFAD-C309E919A9BA}"/>
              </a:ext>
            </a:extLst>
          </p:cNvPr>
          <p:cNvSpPr/>
          <p:nvPr/>
        </p:nvSpPr>
        <p:spPr>
          <a:xfrm>
            <a:off x="0" y="0"/>
            <a:ext cx="12192000" cy="2062480"/>
          </a:xfrm>
          <a:prstGeom prst="flowChartProcess">
            <a:avLst/>
          </a:prstGeom>
          <a:gradFill flip="none" rotWithShape="1">
            <a:gsLst>
              <a:gs pos="0">
                <a:srgbClr val="CDBDFB"/>
              </a:gs>
              <a:gs pos="50000">
                <a:srgbClr val="E7DFFD"/>
              </a:gs>
              <a:gs pos="100000">
                <a:schemeClr val="bg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\</a:t>
            </a:r>
            <a:endParaRPr lang="en-GB" dirty="0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3EAAE0C0-8352-E378-36DD-44B73405EC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415925"/>
            <a:ext cx="10515600" cy="1325563"/>
          </a:xfrm>
        </p:spPr>
        <p:txBody>
          <a:bodyPr>
            <a:normAutofit/>
          </a:bodyPr>
          <a:lstStyle/>
          <a:p>
            <a:r>
              <a:rPr lang="en-US" sz="7000" b="1" dirty="0">
                <a:solidFill>
                  <a:srgbClr val="3B2252"/>
                </a:solidFill>
                <a:latin typeface="Franklin Gothic Medium" panose="020B0603020102020204" pitchFamily="34" charset="0"/>
              </a:rPr>
              <a:t>Reward </a:t>
            </a:r>
            <a:endParaRPr lang="en-GB" sz="7000" b="1" dirty="0">
              <a:solidFill>
                <a:srgbClr val="3B2252"/>
              </a:solidFill>
              <a:latin typeface="Franklin Gothic Medium" panose="020B0603020102020204" pitchFamily="34" charset="0"/>
            </a:endParaRPr>
          </a:p>
        </p:txBody>
      </p:sp>
      <p:graphicFrame>
        <p:nvGraphicFramePr>
          <p:cNvPr id="2" name="Таблица 1">
            <a:extLst>
              <a:ext uri="{FF2B5EF4-FFF2-40B4-BE49-F238E27FC236}">
                <a16:creationId xmlns:a16="http://schemas.microsoft.com/office/drawing/2014/main" id="{64A1DEF4-8C13-245A-6DE1-44D0E8D944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6759798"/>
              </p:ext>
            </p:extLst>
          </p:nvPr>
        </p:nvGraphicFramePr>
        <p:xfrm>
          <a:off x="812800" y="1786466"/>
          <a:ext cx="10505440" cy="35451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62960">
                  <a:extLst>
                    <a:ext uri="{9D8B030D-6E8A-4147-A177-3AD203B41FA5}">
                      <a16:colId xmlns:a16="http://schemas.microsoft.com/office/drawing/2014/main" val="3482640881"/>
                    </a:ext>
                  </a:extLst>
                </a:gridCol>
                <a:gridCol w="7142480">
                  <a:extLst>
                    <a:ext uri="{9D8B030D-6E8A-4147-A177-3AD203B41FA5}">
                      <a16:colId xmlns:a16="http://schemas.microsoft.com/office/drawing/2014/main" val="4136267317"/>
                    </a:ext>
                  </a:extLst>
                </a:gridCol>
              </a:tblGrid>
              <a:tr h="886291">
                <a:tc>
                  <a:txBody>
                    <a:bodyPr/>
                    <a:lstStyle/>
                    <a:p>
                      <a:pPr algn="ctr"/>
                      <a:r>
                        <a:rPr lang="en-US" sz="4000" u="sng" dirty="0">
                          <a:solidFill>
                            <a:srgbClr val="B700D0"/>
                          </a:solidFill>
                          <a:latin typeface="Franklin Gothic Medium" panose="020B0603020102020204" pitchFamily="34" charset="0"/>
                        </a:rPr>
                        <a:t>Outcome</a:t>
                      </a:r>
                      <a:endParaRPr lang="en-GB" sz="4000" u="sng" dirty="0">
                        <a:solidFill>
                          <a:srgbClr val="B700D0"/>
                        </a:solidFill>
                        <a:latin typeface="Franklin Gothic Medium" panose="020B06030201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B22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B22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B22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B22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DFF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u="sng" dirty="0">
                          <a:solidFill>
                            <a:srgbClr val="B700D0"/>
                          </a:solidFill>
                          <a:latin typeface="Franklin Gothic Medium" panose="020B0603020102020204" pitchFamily="34" charset="0"/>
                        </a:rPr>
                        <a:t>Reward</a:t>
                      </a:r>
                      <a:endParaRPr lang="en-GB" sz="4000" u="sng" dirty="0">
                        <a:solidFill>
                          <a:srgbClr val="B700D0"/>
                        </a:solidFill>
                        <a:latin typeface="Franklin Gothic Medium" panose="020B06030201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B22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B22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B22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B22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DF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5526323"/>
                  </a:ext>
                </a:extLst>
              </a:tr>
              <a:tr h="886291">
                <a:tc>
                  <a:txBody>
                    <a:bodyPr/>
                    <a:lstStyle/>
                    <a:p>
                      <a:pPr algn="l"/>
                      <a:r>
                        <a:rPr lang="en-US" sz="3600" dirty="0">
                          <a:solidFill>
                            <a:srgbClr val="3B2252"/>
                          </a:solidFill>
                          <a:latin typeface="Franklin Gothic Medium" panose="020B0603020102020204" pitchFamily="34" charset="0"/>
                        </a:rPr>
                        <a:t> Agent wins</a:t>
                      </a:r>
                      <a:endParaRPr lang="en-GB" sz="3600" dirty="0">
                        <a:solidFill>
                          <a:srgbClr val="3B2252"/>
                        </a:solidFill>
                        <a:latin typeface="Franklin Gothic Medium" panose="020B06030201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B22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B22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B22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B22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8FE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dirty="0">
                          <a:solidFill>
                            <a:srgbClr val="B700D0"/>
                          </a:solidFill>
                          <a:latin typeface="Franklin Gothic Medium" panose="020B0603020102020204" pitchFamily="34" charset="0"/>
                        </a:rPr>
                        <a:t>+10 </a:t>
                      </a:r>
                      <a:r>
                        <a:rPr lang="en-US" sz="3600" dirty="0">
                          <a:solidFill>
                            <a:srgbClr val="3B2252"/>
                          </a:solidFill>
                          <a:latin typeface="Franklin Gothic Medium" panose="020B0603020102020204" pitchFamily="34" charset="0"/>
                        </a:rPr>
                        <a:t>(big positive)</a:t>
                      </a:r>
                      <a:endParaRPr lang="en-GB" sz="3600" dirty="0">
                        <a:solidFill>
                          <a:srgbClr val="3B2252"/>
                        </a:solidFill>
                        <a:latin typeface="Franklin Gothic Medium" panose="020B06030201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B22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B22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B22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B22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8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8153649"/>
                  </a:ext>
                </a:extLst>
              </a:tr>
              <a:tr h="886291">
                <a:tc>
                  <a:txBody>
                    <a:bodyPr/>
                    <a:lstStyle/>
                    <a:p>
                      <a:pPr algn="l"/>
                      <a:r>
                        <a:rPr lang="en-US" sz="3600" dirty="0">
                          <a:solidFill>
                            <a:srgbClr val="3B2252"/>
                          </a:solidFill>
                          <a:latin typeface="Franklin Gothic Medium" panose="020B0603020102020204" pitchFamily="34" charset="0"/>
                        </a:rPr>
                        <a:t> Agent loses</a:t>
                      </a:r>
                      <a:endParaRPr lang="en-GB" sz="3600" dirty="0">
                        <a:solidFill>
                          <a:srgbClr val="3B2252"/>
                        </a:solidFill>
                        <a:latin typeface="Franklin Gothic Medium" panose="020B06030201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B22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B22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B22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B22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8FE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dirty="0">
                          <a:solidFill>
                            <a:srgbClr val="B700D0"/>
                          </a:solidFill>
                          <a:latin typeface="Franklin Gothic Medium" panose="020B0603020102020204" pitchFamily="34" charset="0"/>
                        </a:rPr>
                        <a:t>-10 </a:t>
                      </a:r>
                      <a:r>
                        <a:rPr lang="en-US" sz="3600" dirty="0">
                          <a:solidFill>
                            <a:srgbClr val="3B2252"/>
                          </a:solidFill>
                          <a:latin typeface="Franklin Gothic Medium" panose="020B0603020102020204" pitchFamily="34" charset="0"/>
                        </a:rPr>
                        <a:t>(big negative)</a:t>
                      </a:r>
                      <a:endParaRPr lang="en-GB" sz="3600" dirty="0">
                        <a:solidFill>
                          <a:srgbClr val="3B2252"/>
                        </a:solidFill>
                        <a:latin typeface="Franklin Gothic Medium" panose="020B06030201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B22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B22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B22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B22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8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894404"/>
                  </a:ext>
                </a:extLst>
              </a:tr>
              <a:tr h="886291">
                <a:tc>
                  <a:txBody>
                    <a:bodyPr/>
                    <a:lstStyle/>
                    <a:p>
                      <a:pPr algn="l"/>
                      <a:r>
                        <a:rPr lang="en-US" sz="3600" dirty="0">
                          <a:solidFill>
                            <a:srgbClr val="3B2252"/>
                          </a:solidFill>
                          <a:latin typeface="Franklin Gothic Medium" panose="020B0603020102020204" pitchFamily="34" charset="0"/>
                        </a:rPr>
                        <a:t> Draw</a:t>
                      </a:r>
                      <a:endParaRPr lang="en-GB" sz="3600" dirty="0">
                        <a:solidFill>
                          <a:srgbClr val="3B2252"/>
                        </a:solidFill>
                        <a:latin typeface="Franklin Gothic Medium" panose="020B06030201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B22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B22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B22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B22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8FE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dirty="0">
                          <a:solidFill>
                            <a:srgbClr val="B700D0"/>
                          </a:solidFill>
                          <a:latin typeface="Franklin Gothic Medium" panose="020B0603020102020204" pitchFamily="34" charset="0"/>
                        </a:rPr>
                        <a:t>+5 </a:t>
                      </a:r>
                      <a:r>
                        <a:rPr lang="en-US" sz="3600" dirty="0">
                          <a:solidFill>
                            <a:srgbClr val="3B2252"/>
                          </a:solidFill>
                          <a:latin typeface="Franklin Gothic Medium" panose="020B0603020102020204" pitchFamily="34" charset="0"/>
                        </a:rPr>
                        <a:t>(smaller positive)</a:t>
                      </a:r>
                      <a:endParaRPr lang="en-GB" sz="3600" dirty="0">
                        <a:solidFill>
                          <a:srgbClr val="3B2252"/>
                        </a:solidFill>
                        <a:latin typeface="Franklin Gothic Medium" panose="020B06030201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B22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B22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B22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B22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8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5676710"/>
                  </a:ext>
                </a:extLst>
              </a:tr>
            </a:tbl>
          </a:graphicData>
        </a:graphic>
      </p:graphicFrame>
      <p:sp>
        <p:nvSpPr>
          <p:cNvPr id="3" name="Овал 2">
            <a:extLst>
              <a:ext uri="{FF2B5EF4-FFF2-40B4-BE49-F238E27FC236}">
                <a16:creationId xmlns:a16="http://schemas.microsoft.com/office/drawing/2014/main" id="{ED85B867-FC10-FEB6-3B89-2781E5D97BA3}"/>
              </a:ext>
            </a:extLst>
          </p:cNvPr>
          <p:cNvSpPr/>
          <p:nvPr/>
        </p:nvSpPr>
        <p:spPr>
          <a:xfrm>
            <a:off x="11618843" y="139148"/>
            <a:ext cx="407505" cy="407505"/>
          </a:xfrm>
          <a:prstGeom prst="ellipse">
            <a:avLst/>
          </a:prstGeom>
          <a:solidFill>
            <a:srgbClr val="58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latin typeface="Franklin Gothic Medium" panose="020B0603020102020204" pitchFamily="34" charset="0"/>
              </a:rPr>
              <a:t>8</a:t>
            </a:r>
            <a:endParaRPr lang="en-GB" dirty="0">
              <a:latin typeface="Franklin Gothic Medium" panose="020B06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86415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Блок-схема: процесс 24">
            <a:extLst>
              <a:ext uri="{FF2B5EF4-FFF2-40B4-BE49-F238E27FC236}">
                <a16:creationId xmlns:a16="http://schemas.microsoft.com/office/drawing/2014/main" id="{29456AA7-2C0D-9987-AFAD-C309E919A9BA}"/>
              </a:ext>
            </a:extLst>
          </p:cNvPr>
          <p:cNvSpPr/>
          <p:nvPr/>
        </p:nvSpPr>
        <p:spPr>
          <a:xfrm>
            <a:off x="0" y="0"/>
            <a:ext cx="12192000" cy="2062480"/>
          </a:xfrm>
          <a:prstGeom prst="flowChartProcess">
            <a:avLst/>
          </a:prstGeom>
          <a:gradFill flip="none" rotWithShape="1">
            <a:gsLst>
              <a:gs pos="0">
                <a:srgbClr val="CDBDFB"/>
              </a:gs>
              <a:gs pos="50000">
                <a:srgbClr val="E7DFFD"/>
              </a:gs>
              <a:gs pos="100000">
                <a:schemeClr val="bg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3EAAE0C0-8352-E378-36DD-44B73405EC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415925"/>
            <a:ext cx="10515600" cy="1325563"/>
          </a:xfrm>
        </p:spPr>
        <p:txBody>
          <a:bodyPr>
            <a:normAutofit/>
          </a:bodyPr>
          <a:lstStyle/>
          <a:p>
            <a:r>
              <a:rPr lang="en-US" sz="7000" b="1" dirty="0">
                <a:solidFill>
                  <a:srgbClr val="3B2252"/>
                </a:solidFill>
                <a:latin typeface="Franklin Gothic Medium" panose="020B0603020102020204" pitchFamily="34" charset="0"/>
              </a:rPr>
              <a:t>Training method</a:t>
            </a:r>
            <a:endParaRPr lang="en-GB" sz="7000" b="1" dirty="0">
              <a:solidFill>
                <a:srgbClr val="3B2252"/>
              </a:solidFill>
              <a:latin typeface="Franklin Gothic Medium" panose="020B0603020102020204" pitchFamily="34" charset="0"/>
            </a:endParaRPr>
          </a:p>
        </p:txBody>
      </p: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104956BF-D054-2F75-EFA2-FA16B04A5CEF}"/>
              </a:ext>
            </a:extLst>
          </p:cNvPr>
          <p:cNvGrpSpPr/>
          <p:nvPr/>
        </p:nvGrpSpPr>
        <p:grpSpPr>
          <a:xfrm>
            <a:off x="4439920" y="1910080"/>
            <a:ext cx="7132320" cy="1198880"/>
            <a:chOff x="2174240" y="1727200"/>
            <a:chExt cx="7132320" cy="985520"/>
          </a:xfrm>
        </p:grpSpPr>
        <p:sp>
          <p:nvSpPr>
            <p:cNvPr id="2" name="Прямоугольник: скругленные углы 1">
              <a:extLst>
                <a:ext uri="{FF2B5EF4-FFF2-40B4-BE49-F238E27FC236}">
                  <a16:creationId xmlns:a16="http://schemas.microsoft.com/office/drawing/2014/main" id="{58DAA2F1-8983-92DE-4C36-63B91882E18E}"/>
                </a:ext>
              </a:extLst>
            </p:cNvPr>
            <p:cNvSpPr/>
            <p:nvPr/>
          </p:nvSpPr>
          <p:spPr>
            <a:xfrm>
              <a:off x="2174240" y="1737360"/>
              <a:ext cx="3352800" cy="975360"/>
            </a:xfrm>
            <a:prstGeom prst="roundRect">
              <a:avLst>
                <a:gd name="adj" fmla="val 17560"/>
              </a:avLst>
            </a:prstGeom>
            <a:solidFill>
              <a:srgbClr val="FAE7FD"/>
            </a:solidFill>
            <a:ln w="38100">
              <a:solidFill>
                <a:srgbClr val="EFB5F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rgbClr val="2D1A3E"/>
                  </a:solidFill>
                  <a:latin typeface="Franklin Gothic Medium" panose="020B0603020102020204" pitchFamily="34" charset="0"/>
                </a:rPr>
                <a:t>Q-learning agent 1</a:t>
              </a:r>
              <a:endParaRPr lang="en-GB" sz="2800" dirty="0">
                <a:solidFill>
                  <a:srgbClr val="2D1A3E"/>
                </a:solidFill>
                <a:latin typeface="Franklin Gothic Medium" panose="020B0603020102020204" pitchFamily="34" charset="0"/>
              </a:endParaRPr>
            </a:p>
          </p:txBody>
        </p:sp>
        <p:sp>
          <p:nvSpPr>
            <p:cNvPr id="5" name="Прямоугольник: скругленные углы 4">
              <a:extLst>
                <a:ext uri="{FF2B5EF4-FFF2-40B4-BE49-F238E27FC236}">
                  <a16:creationId xmlns:a16="http://schemas.microsoft.com/office/drawing/2014/main" id="{3B9CA35E-DC4F-5000-717B-793C27D8A648}"/>
                </a:ext>
              </a:extLst>
            </p:cNvPr>
            <p:cNvSpPr/>
            <p:nvPr/>
          </p:nvSpPr>
          <p:spPr>
            <a:xfrm>
              <a:off x="5953760" y="1727200"/>
              <a:ext cx="3352800" cy="975360"/>
            </a:xfrm>
            <a:prstGeom prst="roundRect">
              <a:avLst>
                <a:gd name="adj" fmla="val 17560"/>
              </a:avLst>
            </a:prstGeom>
            <a:solidFill>
              <a:srgbClr val="FAE7FD"/>
            </a:solidFill>
            <a:ln w="38100">
              <a:solidFill>
                <a:srgbClr val="EFB5F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rgbClr val="2D1A3E"/>
                  </a:solidFill>
                  <a:latin typeface="Franklin Gothic Medium" panose="020B0603020102020204" pitchFamily="34" charset="0"/>
                </a:rPr>
                <a:t>Random agent</a:t>
              </a:r>
              <a:endParaRPr lang="en-GB" sz="2800" dirty="0">
                <a:solidFill>
                  <a:srgbClr val="2D1A3E"/>
                </a:solidFill>
                <a:latin typeface="Franklin Gothic Medium" panose="020B0603020102020204" pitchFamily="34" charset="0"/>
              </a:endParaRPr>
            </a:p>
          </p:txBody>
        </p:sp>
      </p:grpSp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39749058-BB0F-6824-2436-00CD2179CD4B}"/>
              </a:ext>
            </a:extLst>
          </p:cNvPr>
          <p:cNvGrpSpPr/>
          <p:nvPr/>
        </p:nvGrpSpPr>
        <p:grpSpPr>
          <a:xfrm>
            <a:off x="4470400" y="3332480"/>
            <a:ext cx="7132320" cy="1198880"/>
            <a:chOff x="2174240" y="1727200"/>
            <a:chExt cx="7132320" cy="985520"/>
          </a:xfrm>
        </p:grpSpPr>
        <p:sp>
          <p:nvSpPr>
            <p:cNvPr id="8" name="Прямоугольник: скругленные углы 7">
              <a:extLst>
                <a:ext uri="{FF2B5EF4-FFF2-40B4-BE49-F238E27FC236}">
                  <a16:creationId xmlns:a16="http://schemas.microsoft.com/office/drawing/2014/main" id="{646BDE08-A98E-D242-D74B-D81A0926A555}"/>
                </a:ext>
              </a:extLst>
            </p:cNvPr>
            <p:cNvSpPr/>
            <p:nvPr/>
          </p:nvSpPr>
          <p:spPr>
            <a:xfrm>
              <a:off x="2174240" y="1737360"/>
              <a:ext cx="3352800" cy="975360"/>
            </a:xfrm>
            <a:prstGeom prst="roundRect">
              <a:avLst>
                <a:gd name="adj" fmla="val 17560"/>
              </a:avLst>
            </a:prstGeom>
            <a:solidFill>
              <a:srgbClr val="FAE7FD"/>
            </a:solidFill>
            <a:ln w="38100">
              <a:solidFill>
                <a:srgbClr val="EFB5F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rgbClr val="2D1A3E"/>
                  </a:solidFill>
                  <a:latin typeface="Franklin Gothic Medium" panose="020B0603020102020204" pitchFamily="34" charset="0"/>
                </a:rPr>
                <a:t>Q-learning agent 2</a:t>
              </a:r>
              <a:endParaRPr lang="en-GB" sz="2800" dirty="0">
                <a:solidFill>
                  <a:srgbClr val="2D1A3E"/>
                </a:solidFill>
                <a:latin typeface="Franklin Gothic Medium" panose="020B0603020102020204" pitchFamily="34" charset="0"/>
              </a:endParaRPr>
            </a:p>
          </p:txBody>
        </p:sp>
        <p:sp>
          <p:nvSpPr>
            <p:cNvPr id="9" name="Прямоугольник: скругленные углы 8">
              <a:extLst>
                <a:ext uri="{FF2B5EF4-FFF2-40B4-BE49-F238E27FC236}">
                  <a16:creationId xmlns:a16="http://schemas.microsoft.com/office/drawing/2014/main" id="{3C033ED4-1737-3B93-83DA-1767AAD2959B}"/>
                </a:ext>
              </a:extLst>
            </p:cNvPr>
            <p:cNvSpPr/>
            <p:nvPr/>
          </p:nvSpPr>
          <p:spPr>
            <a:xfrm>
              <a:off x="5953760" y="1727200"/>
              <a:ext cx="3352800" cy="975360"/>
            </a:xfrm>
            <a:prstGeom prst="roundRect">
              <a:avLst>
                <a:gd name="adj" fmla="val 17560"/>
              </a:avLst>
            </a:prstGeom>
            <a:solidFill>
              <a:srgbClr val="FAE7FD"/>
            </a:solidFill>
            <a:ln w="38100">
              <a:solidFill>
                <a:srgbClr val="EFB5F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rgbClr val="2D1A3E"/>
                  </a:solidFill>
                  <a:latin typeface="Franklin Gothic Medium" panose="020B0603020102020204" pitchFamily="34" charset="0"/>
                </a:rPr>
                <a:t>Q-learning agent 1</a:t>
              </a:r>
              <a:endParaRPr lang="en-GB" sz="2800" dirty="0">
                <a:solidFill>
                  <a:srgbClr val="2D1A3E"/>
                </a:solidFill>
                <a:latin typeface="Franklin Gothic Medium" panose="020B0603020102020204" pitchFamily="34" charset="0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3CBD198B-4CE5-604F-0711-A75F6B13B371}"/>
              </a:ext>
            </a:extLst>
          </p:cNvPr>
          <p:cNvSpPr txBox="1"/>
          <p:nvPr/>
        </p:nvSpPr>
        <p:spPr>
          <a:xfrm>
            <a:off x="7772400" y="2346960"/>
            <a:ext cx="4603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5830A0"/>
                </a:solidFill>
                <a:latin typeface="Franklin Gothic Medium" panose="020B0603020102020204" pitchFamily="34" charset="0"/>
              </a:rPr>
              <a:t>vs</a:t>
            </a:r>
            <a:endParaRPr lang="en-GB" sz="2400" dirty="0">
              <a:solidFill>
                <a:srgbClr val="5830A0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889602-83DC-B742-4816-DE0701D6E14C}"/>
              </a:ext>
            </a:extLst>
          </p:cNvPr>
          <p:cNvSpPr txBox="1"/>
          <p:nvPr/>
        </p:nvSpPr>
        <p:spPr>
          <a:xfrm>
            <a:off x="7802880" y="3759200"/>
            <a:ext cx="4603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5830A0"/>
                </a:solidFill>
                <a:latin typeface="Franklin Gothic Medium" panose="020B0603020102020204" pitchFamily="34" charset="0"/>
              </a:rPr>
              <a:t>vs</a:t>
            </a:r>
            <a:endParaRPr lang="en-GB" sz="2400" dirty="0">
              <a:solidFill>
                <a:srgbClr val="5830A0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582230F-B511-CFC3-CD15-4DE2B182AAD7}"/>
              </a:ext>
            </a:extLst>
          </p:cNvPr>
          <p:cNvSpPr txBox="1"/>
          <p:nvPr/>
        </p:nvSpPr>
        <p:spPr>
          <a:xfrm>
            <a:off x="568960" y="1923534"/>
            <a:ext cx="368808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u="sng" dirty="0">
                <a:solidFill>
                  <a:srgbClr val="B700D0"/>
                </a:solidFill>
                <a:latin typeface="Franklin Gothic Medium" panose="020B0603020102020204" pitchFamily="34" charset="0"/>
              </a:rPr>
              <a:t>Step 1.</a:t>
            </a:r>
          </a:p>
          <a:p>
            <a:r>
              <a:rPr lang="en-US" dirty="0">
                <a:solidFill>
                  <a:srgbClr val="5830A0"/>
                </a:solidFill>
                <a:latin typeface="Franklin Gothic Medium" panose="020B0603020102020204" pitchFamily="34" charset="0"/>
              </a:rPr>
              <a:t>Initially, we teach the Q-learning agent to play against random agent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BDB2BE8-4BC2-B9F7-AA81-844EF087DB89}"/>
              </a:ext>
            </a:extLst>
          </p:cNvPr>
          <p:cNvSpPr txBox="1"/>
          <p:nvPr/>
        </p:nvSpPr>
        <p:spPr>
          <a:xfrm>
            <a:off x="538480" y="3264654"/>
            <a:ext cx="3688080" cy="1292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u="sng" dirty="0">
                <a:solidFill>
                  <a:srgbClr val="B700D0"/>
                </a:solidFill>
                <a:latin typeface="Franklin Gothic Medium" panose="020B0603020102020204" pitchFamily="34" charset="0"/>
              </a:rPr>
              <a:t>Step 2.</a:t>
            </a:r>
          </a:p>
          <a:p>
            <a:r>
              <a:rPr lang="en-US" dirty="0">
                <a:solidFill>
                  <a:srgbClr val="5830A0"/>
                </a:solidFill>
                <a:latin typeface="Franklin Gothic Medium" panose="020B0603020102020204" pitchFamily="34" charset="0"/>
              </a:rPr>
              <a:t>We copy our newly taught Q-agent to env class and it learns to play against itself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61E94DF-2190-86BF-B432-69CACC246C49}"/>
              </a:ext>
            </a:extLst>
          </p:cNvPr>
          <p:cNvSpPr txBox="1"/>
          <p:nvPr/>
        </p:nvSpPr>
        <p:spPr>
          <a:xfrm>
            <a:off x="518160" y="4849614"/>
            <a:ext cx="368808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u="sng" dirty="0">
                <a:solidFill>
                  <a:srgbClr val="B700D0"/>
                </a:solidFill>
                <a:latin typeface="Franklin Gothic Medium" panose="020B0603020102020204" pitchFamily="34" charset="0"/>
              </a:rPr>
              <a:t>Step 3.</a:t>
            </a:r>
          </a:p>
          <a:p>
            <a:r>
              <a:rPr lang="en-US" dirty="0">
                <a:solidFill>
                  <a:srgbClr val="5830A0"/>
                </a:solidFill>
                <a:latin typeface="Franklin Gothic Medium" panose="020B0603020102020204" pitchFamily="34" charset="0"/>
              </a:rPr>
              <a:t>We repeat the process several times and collect the statistics</a:t>
            </a:r>
          </a:p>
        </p:txBody>
      </p:sp>
      <p:grpSp>
        <p:nvGrpSpPr>
          <p:cNvPr id="18" name="Группа 17">
            <a:extLst>
              <a:ext uri="{FF2B5EF4-FFF2-40B4-BE49-F238E27FC236}">
                <a16:creationId xmlns:a16="http://schemas.microsoft.com/office/drawing/2014/main" id="{2AA251A9-954A-27F8-41BA-97E408BC471C}"/>
              </a:ext>
            </a:extLst>
          </p:cNvPr>
          <p:cNvGrpSpPr/>
          <p:nvPr/>
        </p:nvGrpSpPr>
        <p:grpSpPr>
          <a:xfrm>
            <a:off x="4460240" y="4836160"/>
            <a:ext cx="7132320" cy="1198880"/>
            <a:chOff x="2174240" y="1727200"/>
            <a:chExt cx="7132320" cy="985520"/>
          </a:xfrm>
        </p:grpSpPr>
        <p:sp>
          <p:nvSpPr>
            <p:cNvPr id="19" name="Прямоугольник: скругленные углы 18">
              <a:extLst>
                <a:ext uri="{FF2B5EF4-FFF2-40B4-BE49-F238E27FC236}">
                  <a16:creationId xmlns:a16="http://schemas.microsoft.com/office/drawing/2014/main" id="{13E18AE6-04AD-0797-C2FF-B2B21DC5C122}"/>
                </a:ext>
              </a:extLst>
            </p:cNvPr>
            <p:cNvSpPr/>
            <p:nvPr/>
          </p:nvSpPr>
          <p:spPr>
            <a:xfrm>
              <a:off x="2174240" y="1737360"/>
              <a:ext cx="3352800" cy="975360"/>
            </a:xfrm>
            <a:prstGeom prst="roundRect">
              <a:avLst>
                <a:gd name="adj" fmla="val 17560"/>
              </a:avLst>
            </a:prstGeom>
            <a:solidFill>
              <a:srgbClr val="FAE7FD"/>
            </a:solidFill>
            <a:ln w="38100">
              <a:solidFill>
                <a:srgbClr val="EFB5F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rgbClr val="2D1A3E"/>
                  </a:solidFill>
                  <a:latin typeface="Franklin Gothic Medium" panose="020B0603020102020204" pitchFamily="34" charset="0"/>
                </a:rPr>
                <a:t>Q-learning agent 3</a:t>
              </a:r>
              <a:endParaRPr lang="en-GB" sz="2800" dirty="0">
                <a:solidFill>
                  <a:srgbClr val="2D1A3E"/>
                </a:solidFill>
                <a:latin typeface="Franklin Gothic Medium" panose="020B0603020102020204" pitchFamily="34" charset="0"/>
              </a:endParaRPr>
            </a:p>
          </p:txBody>
        </p:sp>
        <p:sp>
          <p:nvSpPr>
            <p:cNvPr id="20" name="Прямоугольник: скругленные углы 19">
              <a:extLst>
                <a:ext uri="{FF2B5EF4-FFF2-40B4-BE49-F238E27FC236}">
                  <a16:creationId xmlns:a16="http://schemas.microsoft.com/office/drawing/2014/main" id="{48629050-2A5C-5010-4D0F-3BB90BDE12EA}"/>
                </a:ext>
              </a:extLst>
            </p:cNvPr>
            <p:cNvSpPr/>
            <p:nvPr/>
          </p:nvSpPr>
          <p:spPr>
            <a:xfrm>
              <a:off x="5953760" y="1727200"/>
              <a:ext cx="3352800" cy="975360"/>
            </a:xfrm>
            <a:prstGeom prst="roundRect">
              <a:avLst>
                <a:gd name="adj" fmla="val 17560"/>
              </a:avLst>
            </a:prstGeom>
            <a:solidFill>
              <a:srgbClr val="FAE7FD"/>
            </a:solidFill>
            <a:ln w="38100">
              <a:solidFill>
                <a:srgbClr val="EFB5F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rgbClr val="2D1A3E"/>
                  </a:solidFill>
                  <a:latin typeface="Franklin Gothic Medium" panose="020B0603020102020204" pitchFamily="34" charset="0"/>
                </a:rPr>
                <a:t>Q-learning agent 2</a:t>
              </a:r>
              <a:endParaRPr lang="en-GB" sz="2800" dirty="0">
                <a:solidFill>
                  <a:srgbClr val="2D1A3E"/>
                </a:solidFill>
                <a:latin typeface="Franklin Gothic Medium" panose="020B0603020102020204" pitchFamily="34" charset="0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3A45A45E-9314-C0B8-E70F-A5696EB96B53}"/>
              </a:ext>
            </a:extLst>
          </p:cNvPr>
          <p:cNvSpPr txBox="1"/>
          <p:nvPr/>
        </p:nvSpPr>
        <p:spPr>
          <a:xfrm>
            <a:off x="7813040" y="5171440"/>
            <a:ext cx="4603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5830A0"/>
                </a:solidFill>
                <a:latin typeface="Franklin Gothic Medium" panose="020B0603020102020204" pitchFamily="34" charset="0"/>
              </a:rPr>
              <a:t>vs</a:t>
            </a:r>
            <a:endParaRPr lang="en-GB" sz="2400" dirty="0">
              <a:solidFill>
                <a:srgbClr val="5830A0"/>
              </a:solidFill>
              <a:latin typeface="Franklin Gothic Medium" panose="020B0603020102020204" pitchFamily="34" charset="0"/>
            </a:endParaRPr>
          </a:p>
        </p:txBody>
      </p:sp>
      <p:cxnSp>
        <p:nvCxnSpPr>
          <p:cNvPr id="23" name="Прямая соединительная линия 22">
            <a:extLst>
              <a:ext uri="{FF2B5EF4-FFF2-40B4-BE49-F238E27FC236}">
                <a16:creationId xmlns:a16="http://schemas.microsoft.com/office/drawing/2014/main" id="{106E8519-D0BF-32A2-61C3-FC4F66009876}"/>
              </a:ext>
            </a:extLst>
          </p:cNvPr>
          <p:cNvCxnSpPr/>
          <p:nvPr/>
        </p:nvCxnSpPr>
        <p:spPr>
          <a:xfrm>
            <a:off x="650240" y="3220720"/>
            <a:ext cx="10962640" cy="0"/>
          </a:xfrm>
          <a:prstGeom prst="line">
            <a:avLst/>
          </a:prstGeom>
          <a:ln w="38100">
            <a:solidFill>
              <a:srgbClr val="CDBDF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единительная линия 23">
            <a:extLst>
              <a:ext uri="{FF2B5EF4-FFF2-40B4-BE49-F238E27FC236}">
                <a16:creationId xmlns:a16="http://schemas.microsoft.com/office/drawing/2014/main" id="{29700D0B-86E4-BA68-D3B6-F4B74685B564}"/>
              </a:ext>
            </a:extLst>
          </p:cNvPr>
          <p:cNvCxnSpPr/>
          <p:nvPr/>
        </p:nvCxnSpPr>
        <p:spPr>
          <a:xfrm>
            <a:off x="629920" y="4693920"/>
            <a:ext cx="10962640" cy="0"/>
          </a:xfrm>
          <a:prstGeom prst="line">
            <a:avLst/>
          </a:prstGeom>
          <a:ln w="38100">
            <a:solidFill>
              <a:srgbClr val="CDBDF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Группа 28">
            <a:extLst>
              <a:ext uri="{FF2B5EF4-FFF2-40B4-BE49-F238E27FC236}">
                <a16:creationId xmlns:a16="http://schemas.microsoft.com/office/drawing/2014/main" id="{06F696E3-3629-41BA-C086-46B2CCB4BC44}"/>
              </a:ext>
            </a:extLst>
          </p:cNvPr>
          <p:cNvGrpSpPr/>
          <p:nvPr/>
        </p:nvGrpSpPr>
        <p:grpSpPr>
          <a:xfrm>
            <a:off x="7640320" y="6217920"/>
            <a:ext cx="802640" cy="193040"/>
            <a:chOff x="2235200" y="6289040"/>
            <a:chExt cx="802640" cy="193040"/>
          </a:xfrm>
        </p:grpSpPr>
        <p:sp>
          <p:nvSpPr>
            <p:cNvPr id="26" name="Овал 25">
              <a:extLst>
                <a:ext uri="{FF2B5EF4-FFF2-40B4-BE49-F238E27FC236}">
                  <a16:creationId xmlns:a16="http://schemas.microsoft.com/office/drawing/2014/main" id="{EE952E03-9857-7A78-9FE3-6DD3AA802F52}"/>
                </a:ext>
              </a:extLst>
            </p:cNvPr>
            <p:cNvSpPr/>
            <p:nvPr/>
          </p:nvSpPr>
          <p:spPr>
            <a:xfrm>
              <a:off x="2235200" y="6289040"/>
              <a:ext cx="193040" cy="193040"/>
            </a:xfrm>
            <a:prstGeom prst="ellipse">
              <a:avLst/>
            </a:prstGeom>
            <a:solidFill>
              <a:srgbClr val="3B225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Овал 26">
              <a:extLst>
                <a:ext uri="{FF2B5EF4-FFF2-40B4-BE49-F238E27FC236}">
                  <a16:creationId xmlns:a16="http://schemas.microsoft.com/office/drawing/2014/main" id="{38E0EAE5-5B0A-72E7-0F5A-05444BA05560}"/>
                </a:ext>
              </a:extLst>
            </p:cNvPr>
            <p:cNvSpPr/>
            <p:nvPr/>
          </p:nvSpPr>
          <p:spPr>
            <a:xfrm>
              <a:off x="2540000" y="6289040"/>
              <a:ext cx="193040" cy="193040"/>
            </a:xfrm>
            <a:prstGeom prst="ellipse">
              <a:avLst/>
            </a:prstGeom>
            <a:solidFill>
              <a:srgbClr val="3B225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Овал 27">
              <a:extLst>
                <a:ext uri="{FF2B5EF4-FFF2-40B4-BE49-F238E27FC236}">
                  <a16:creationId xmlns:a16="http://schemas.microsoft.com/office/drawing/2014/main" id="{9F6121B9-43B1-5CFE-3111-C16A9100E5A3}"/>
                </a:ext>
              </a:extLst>
            </p:cNvPr>
            <p:cNvSpPr/>
            <p:nvPr/>
          </p:nvSpPr>
          <p:spPr>
            <a:xfrm>
              <a:off x="2844800" y="6289040"/>
              <a:ext cx="193040" cy="193040"/>
            </a:xfrm>
            <a:prstGeom prst="ellipse">
              <a:avLst/>
            </a:prstGeom>
            <a:solidFill>
              <a:srgbClr val="3B225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" name="Овал 2">
            <a:extLst>
              <a:ext uri="{FF2B5EF4-FFF2-40B4-BE49-F238E27FC236}">
                <a16:creationId xmlns:a16="http://schemas.microsoft.com/office/drawing/2014/main" id="{BD4320E1-DAA1-396C-CBEB-A578473F38C3}"/>
              </a:ext>
            </a:extLst>
          </p:cNvPr>
          <p:cNvSpPr/>
          <p:nvPr/>
        </p:nvSpPr>
        <p:spPr>
          <a:xfrm>
            <a:off x="11618843" y="139148"/>
            <a:ext cx="407505" cy="407505"/>
          </a:xfrm>
          <a:prstGeom prst="ellipse">
            <a:avLst/>
          </a:prstGeom>
          <a:solidFill>
            <a:srgbClr val="58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latin typeface="Franklin Gothic Medium" panose="020B0603020102020204" pitchFamily="34" charset="0"/>
              </a:rPr>
              <a:t>9</a:t>
            </a:r>
            <a:endParaRPr lang="en-GB" dirty="0">
              <a:latin typeface="Franklin Gothic Medium" panose="020B06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7673270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631</TotalTime>
  <Words>850</Words>
  <Application>Microsoft Office PowerPoint</Application>
  <PresentationFormat>Широкоэкранный</PresentationFormat>
  <Paragraphs>110</Paragraphs>
  <Slides>16</Slides>
  <Notes>8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16</vt:i4>
      </vt:variant>
    </vt:vector>
  </HeadingPairs>
  <TitlesOfParts>
    <vt:vector size="22" baseType="lpstr">
      <vt:lpstr>Arial</vt:lpstr>
      <vt:lpstr>Calibri</vt:lpstr>
      <vt:lpstr>Calibri Light</vt:lpstr>
      <vt:lpstr>Cambria Math</vt:lpstr>
      <vt:lpstr>Franklin Gothic Medium</vt:lpstr>
      <vt:lpstr>Тема Office</vt:lpstr>
      <vt:lpstr>Tic-Tac-RL 5x5 RL agents learn to play 5x5 tic-tac-toe using Q-table</vt:lpstr>
      <vt:lpstr>Tic-tac-toe 5x5 is an expanded version of the classic tic-tac-toe game, played on a larger grid of 5 rows and 5 columns.   It follows similar gameplay mechanics, but with a few key differences compared to the original 3x3 version.</vt:lpstr>
      <vt:lpstr>The 5x5 version has a larger grid, providing more spaces for players to make their moves.  This increases the complexity and strategic options available compared to the limited 3x3 grid.</vt:lpstr>
      <vt:lpstr>In Tic-tac-toe 5x5, the win condition is usually extended to forming a line of FOUR Xs or Os.   This requires more planning and foresight to achieve victory.</vt:lpstr>
      <vt:lpstr>The main goal of the project is to train an RL agent to play 5x5 tic-tac-toe. To do this, we…</vt:lpstr>
      <vt:lpstr>Tabular Q-Learning</vt:lpstr>
      <vt:lpstr>Tabular Q-Learning</vt:lpstr>
      <vt:lpstr>Reward </vt:lpstr>
      <vt:lpstr>Training method</vt:lpstr>
      <vt:lpstr>Results</vt:lpstr>
      <vt:lpstr>Lessons learnt</vt:lpstr>
      <vt:lpstr>Tic-Tac-RL 5x5 RL agents learn to play 5x5 tic-tac-toe using Q-table</vt:lpstr>
      <vt:lpstr>The new main goal of the project is to train an RL agent to play 3x3 tic-tac-toe. To do this, we…</vt:lpstr>
      <vt:lpstr>Results</vt:lpstr>
      <vt:lpstr>Results</vt:lpstr>
      <vt:lpstr>Check out our GitHub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Tic-Tac-RL 5x5 RL agents learn to play 5x5 tic tac toe using Q-table</dc:title>
  <dc:creator>Анна Шкромада</dc:creator>
  <cp:lastModifiedBy>Анна Шкромада</cp:lastModifiedBy>
  <cp:revision>112</cp:revision>
  <dcterms:created xsi:type="dcterms:W3CDTF">2023-10-20T20:41:48Z</dcterms:created>
  <dcterms:modified xsi:type="dcterms:W3CDTF">2023-10-27T08:36:36Z</dcterms:modified>
</cp:coreProperties>
</file>